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73" r:id="rId3"/>
    <p:sldId id="274" r:id="rId4"/>
    <p:sldId id="257" r:id="rId5"/>
    <p:sldId id="258" r:id="rId6"/>
    <p:sldId id="261" r:id="rId7"/>
    <p:sldId id="260" r:id="rId8"/>
    <p:sldId id="259" r:id="rId9"/>
    <p:sldId id="262" r:id="rId10"/>
    <p:sldId id="263" r:id="rId11"/>
    <p:sldId id="265" r:id="rId12"/>
    <p:sldId id="266" r:id="rId13"/>
    <p:sldId id="268" r:id="rId14"/>
    <p:sldId id="267" r:id="rId15"/>
    <p:sldId id="269" r:id="rId16"/>
    <p:sldId id="270" r:id="rId17"/>
    <p:sldId id="271" r:id="rId18"/>
    <p:sldId id="275" r:id="rId19"/>
    <p:sldId id="272"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50" autoAdjust="0"/>
    <p:restoredTop sz="35989" autoAdjust="0"/>
  </p:normalViewPr>
  <p:slideViewPr>
    <p:cSldViewPr snapToGrid="0">
      <p:cViewPr varScale="1">
        <p:scale>
          <a:sx n="24" d="100"/>
          <a:sy n="24" d="100"/>
        </p:scale>
        <p:origin x="1624" y="32"/>
      </p:cViewPr>
      <p:guideLst/>
    </p:cSldViewPr>
  </p:slideViewPr>
  <p:outlineViewPr>
    <p:cViewPr>
      <p:scale>
        <a:sx n="33" d="100"/>
        <a:sy n="33" d="100"/>
      </p:scale>
      <p:origin x="0" y="-169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4:25.266"/>
    </inkml:context>
    <inkml:brush xml:id="br0">
      <inkml:brushProperty name="width" value="0.13333" units="cm"/>
      <inkml:brushProperty name="height" value="0.13333" units="cm"/>
      <inkml:brushProperty name="color" value="#E71224"/>
      <inkml:brushProperty name="ignorePressure" value="1"/>
    </inkml:brush>
  </inkml:definitions>
  <inkml:trace contextRef="#ctx0" brushRef="#br0">14262 5226,'0'-5,"-5"-3,-8 2,-7 0,-5 2,-4-4,-3-1,-1 2,-6-4,-7 0,-7-4,0 2,4 1,4-1,5 1,4 2,2 4,1 2,2-4,5-5,2-1,-1-4,5-4,-1 2,4-1,-1-3,-2 3,1 0,-1-3,-2-2,1-2,1-2,2-2,5 0,4 0,4-1,3-5,1-7,2-2,0 2,0 3,5-2,7 6,7 5,0 2,2 0,3 7,3 0,1 6,-3 0,4 2,3 5,1 4,0-2,0 0,0 2,-1 2,0 1,-1 3,6 0,7 1,1 0,4 1,4-1,5-5,2-2,2 0,-4 2,-1 1,0 1,1 2,2 0,-4 1,-6 1,-2-1,3 0,-2 0,-5 1,2 4,3 3,-1-2,-4 0,-3-2,-4 4,2 1,1-2,3-1,0-3,-1-1,-4 5,-2 0,-2 0,-2-1,-1 3,-5 5,-3 2,1 2,-5 4,1-1,-4 0,1 3,3 2,3 3,3 7,-3 3,-6 0,0-1,2-1,4-8,-4-2,-3-1,-1 1,-2 1,-4 1,-3 2,-9-5,-4-2,-6-4,-7 0,1 1,2 3,-1-2,2 0,-1-3,-4-6,-4-4,-4 1,-1 0,3 3,1-1,-1 3,-1 0,-2-4,-2 3,0-2,5 3,1-2,-6-2,2 8,-4 0,-9-3,-7-4,-1-4,3-4,-2-2,2-1,9 4,0 7,1 1,1-1,2 3,0-2,2-3,5 3,-3-1,-2-3,-2-2,1-4,-1 5,1 5,0 1,1-1,-6 1,-2-1,1-2,1-4,2-3,2-2,0 4,2 2,5-2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6:01.290"/>
    </inkml:context>
    <inkml:brush xml:id="br0">
      <inkml:brushProperty name="width" value="0.03333" units="cm"/>
      <inkml:brushProperty name="height" value="0.03333" units="cm"/>
      <inkml:brushProperty name="color" value="#E71224"/>
      <inkml:brushProperty name="ignorePressure" value="1"/>
    </inkml:brush>
  </inkml:definitions>
  <inkml:trace contextRef="#ctx0" brushRef="#br0">9872 9267,'5'0,"8"0,6 0,7 0,8 0,5 0,12 0,3 0,8 0,11 0,3 0,5 0,11 0,7 0,1 0,2 0,10 0,8 0,11 0,-1 0,0 0,-11 0,-5 0,-15 0,-20 0,-12 0,-12 0,-4 0,-6 0,6 0,11 0,12 0,8 0,3 0,2 0,3 0,-2 0,-6 0,-6 0,-10 0,-11 0,-10 0,-6 0,-5 0,-2 0,3 0,14 0,8 0,11 0,0 0,-1 0,-1 0,-1 0,-6 0,-7 0,-7 0,-7 0,3 0,-1 0,3 0,6 0,0 0,2 0,4 0,4 0,2 0,-4 0,-6 0,-6 0,-5 0,-10-6,-9-1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6:03.775"/>
    </inkml:context>
    <inkml:brush xml:id="br0">
      <inkml:brushProperty name="width" value="0.03333" units="cm"/>
      <inkml:brushProperty name="height" value="0.03333" units="cm"/>
      <inkml:brushProperty name="color" value="#E71224"/>
      <inkml:brushProperty name="ignorePressure" value="1"/>
    </inkml:brush>
  </inkml:definitions>
  <inkml:trace contextRef="#ctx0" brushRef="#br0">9665 8747,'6'0,"7"0,6 0,12 0,16 0,6 0,11 0,-1 5,-5 2,-7 6,-7 0,-11 3,-5-1,-3-3,6-3,4-4,0-2,0-2,5-1,7 0,6-1,5 0,4 1,2-1,1 1,0 0,1 0,-1 0,-5 0,-8 0,-2 0,-3 0,-5 0,-4 0,-3 0,-2 0,5 0,1 0,-1 0,-7-5,3-3,1-4,-1-1,0-3,0-5,-1-4,0 2,-1 0,0-2,0 3,0 0,-5-1,-8-3,-6-2,-7-8,-3-2,-2-1,-2 1,-1 1,1 2,-6 7,-6 7,-7 9,-6 5,-3 4,-3 3,-1 1,0 1,-6-6,-2-2,1 0,7-5,4 1,1 0,-5 3,-3 3,0 1,-1 2,2 1,1 0,0-5,2-2,-1 1,-4 0,-8 3,-1 0,1 2,4 1,2 0,-2 0,0 0,1 0,3 1,1-1,2 0,-4 0,-2 0,1 0,2 0,-4 0,-1 0,2 0,2 0,-4 0,1 0,1 0,2 0,2 0,2 0,1 5,0 3,1-1,1 4,-1 0,0-2,0-2,-5-2,-3-3,1 5,7 6,3 1,2 3,-1 5,4 4,7 2,7 3,3 1,5 1,1 0,8 0,7 0,12-6,7-7,-1-2,-2-4,1-4,-1-4,1 2,1 1,-1-3,7-1,-5-2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7:16.809"/>
    </inkml:context>
    <inkml:brush xml:id="br0">
      <inkml:brushProperty name="width" value="0.06667" units="cm"/>
      <inkml:brushProperty name="height" value="0.06667" units="cm"/>
      <inkml:brushProperty name="color" value="#E71224"/>
      <inkml:brushProperty name="ignorePressure" value="1"/>
    </inkml:brush>
  </inkml:definitions>
  <inkml:trace contextRef="#ctx0" brushRef="#br0">295 967,'0'5,"6"2,7 0,6-1,7-2,3-2,2 0,8-2,2 6,5 1,5-1,6 0,3-3,-2 0,-6-2,-7-1,1 0,3 0,4 0,4-1,-2 1,0 0,2 0,2 0,3 5,6 3,3-1,0-2,-1-1,4-1,-5-2,-9-1,-9 0,-8 0,-5 0,-5 0,-1-1,-2 1,1 0,-1 0,1 0,6-5,2-3,0-4,-7-6,2-6,-4-4,-3-2,1-2,0 4,1-4,1 4,-4 1,-2 0,-4-2,-1-6,-3-2,-4-2,1 7,-2 4,-2 0,-4 0,-1-1,-3-1,0-1,-7 0,-7 4,-7 2,-6 0,-9-2,-4-1,-7-2,-6-6,-5 2,1 2,0 7,4 7,5 7,5 5,4-2,3 0,-3-3,-1 0,1 1,-4 3,0 3,1 1,-3 2,0 1,3 0,2 1,2-1,-8 1,-8-1,-6 0,-3 0,2 0,2 0,4 0,1 0,4 0,5 0,-2 0,-3 0,1 0,3 6,4 1,-2 5,-5 7,1-1,-3 2,-4-1,-4-6,9 2,6 4,6-2,3 1,8 4,2-2,0 1,-1-3,4 1,-6 2,-4-2,-2 7,5 4,1 3,1 1,-2-6,4-1,7-1,6 2,4 1,4 1,3 1,0 0,1 1,1 1,4-7,8 0,11-1,8-4,-2 0,-1-3,0-6,0-4,1-4,6 4,2-1,0 0,-7-3</inkml:trace>
  <inkml:trace contextRef="#ctx0" brushRef="#br0" timeOffset="2284.7679">617 1031,'-11'0,"-9"0,-6 0,-5 0,-2 0,-1 5,5 8,-4 1,5 4,6 5,2 3,-1-3,2 1,6 1,-2 3,3 1,2 1,-1-4,0-1,-3-5,1-1,2 3,4 2,-4-2,2 0,1 2,2 2,8 3,9 1,8-4,1-1,7 0,11-3,10-1,7-3,0 0,-4-3,1-3,-4 1,-4-2,-4-2,2-3,4-2,1-3,3 0,3-1,-1 5,2 1,-4 1,1-2,3-1,-3-2,2-1,2 0,-3 4,-4 2,-5 0,-5-2,3-1,-1-2,4-1,0 0,-2-1,3 0,5-1,-2 1,-2 0,-4 0,-4 0,-2-1,-3 1,-1 0,0 0,-1 0,1 0,-6-5,-2-2,1-6,-4-5,0 0,-4-3,-4-2,-5-4,-4-2,-2-2,-1-1,-2 0,0-1,0 0,0 1,6 5,2 2,0-1,-2 0,-1-3,-1 0,-2-2,0-1,-7 0,-1 0,-6 5,0 2,-4 5,2 0,-3 5,-3-2,-4 2,-3-1,3-4,1 2,-2 3,4 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7:21.937"/>
    </inkml:context>
    <inkml:brush xml:id="br0">
      <inkml:brushProperty name="width" value="0.06667" units="cm"/>
      <inkml:brushProperty name="height" value="0.06667" units="cm"/>
      <inkml:brushProperty name="color" value="#E71224"/>
      <inkml:brushProperty name="ignorePressure" value="1"/>
    </inkml:brush>
  </inkml:definitions>
  <inkml:trace contextRef="#ctx0" brushRef="#br0">7283 8876,'11'0,"20"0,21 0,29 0,23 0,10 0,18 0,3 0,1 0,-6 0,-4 0,-2 0,1 0,-5 0,-12 0,-8 0,-9 0,-11 0,-6 0,-7 0,-2 0,4 0,0 0,1 0,-2 0,-1 0,-1 0,5 0,1 0,4 0,7 0,-1 0,8 0,-6 0,5 0,3 0,-3 0,1 0,-6 0,-5 0,1 0,-4-6,-8-1,-5 0,-8 2,-2 1,1-4,2-1,2 2,-3-4,-5-1,-6 3,-5 3,-4 2,-1 1,-3 2,0 1,0 0,1 6,-1 2,-5 5,-1 0,0-2,1-3,2-2,2-3,1-2,1-1,0 0,0 0,1-1,-1 0,1 1,-1 0,0 0,6 0,1 0,0 0,-1 0,-2 0,-1 0,-2 0,0 0,-1 0,6 5,1 3,5-2,1 0,-2-2,-3-1,-8 3,-5 2,0-1,0-2,1-1,6-2,9-1,8 0,1-1,2-1,-2 1,-5 0,-5-1,-4 1,-3 0,-2 0,5 0,0 0,-5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7:23.259"/>
    </inkml:context>
    <inkml:brush xml:id="br0">
      <inkml:brushProperty name="width" value="0.06667" units="cm"/>
      <inkml:brushProperty name="height" value="0.06667" units="cm"/>
      <inkml:brushProperty name="color" value="#E71224"/>
      <inkml:brushProperty name="ignorePressure" value="1"/>
    </inkml:brush>
  </inkml:definitions>
  <inkml:trace contextRef="#ctx0" brushRef="#br0">13006 8811,'6'0,"12"0,14 0,13 0,15 0,14 0,21 0,11 0,10 0,12 0,6 0,8 0,2 0,-8 0,-16 0,-17 0,-15 0,-12 0,-13 0,-13 0,-8 0,-6 0,-4 0,3 0,8 0,6 0,1 0,3 0,3 0,-2 0,-6 0,-4 0,0 0,-1 5,3 2,4 0,0-1,-4-2,-4-2,-4 0,-2-2,-8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4:28.578"/>
    </inkml:context>
    <inkml:brush xml:id="br0">
      <inkml:brushProperty name="width" value="0.13333" units="cm"/>
      <inkml:brushProperty name="height" value="0.13333" units="cm"/>
      <inkml:brushProperty name="color" value="#E71224"/>
      <inkml:brushProperty name="ignorePressure" value="1"/>
    </inkml:brush>
  </inkml:definitions>
  <inkml:trace contextRef="#ctx0" brushRef="#br0">14229 6833,'-5'0,"-8"0,-7 0,-5 0,-4 0,-8 0,-3 0,-6 0,-6 0,0 0,4 0,5 0,3 0,4 0,2-5,-3-2,-2-6,6-5,3 0,2-3,5-8,-5-5,-2-2,3 0,7 0,1 6,4 4,-2-1,3 0,-1-1,0-2,4 0,4-2,3 0,2 0,6 5,9 7,13 2,7-2,9-2,9 1,6 0,-1 3,-5-1,-5-2,-5 2,1-1,-6-3,-4 3,-2 4,0 6,-1 4,1 3,6 2,3 1,0 1,4 0,0 0,-1-1,-3 1,3-1,6 0,-1-5,-2-2,2 0,-2 1,-2 2,-4 1,-3 2,-2 1,-1 0,-1 0,0 0,-1-5,1-2,0 0,-1 2,1 1,1 1,-1 2,5 0,3 1,4 1,7-1,10 6,6 1,3 6,0 0,-6 3,-15 5,-9-2,-12 2,-5-2,-1-6,-5 2,1 3,-3 4,2 4,-2 3,-4 2,-4 1,-3 0,-2 1,-1 0,-2 0,-5-6,-7-7,-7-2,-1 2,-1 2,-3 4,-2-3,-3 0,-1 2,-1-4,-6 0,-2-3,0-5,2-4,2-5,1-2,1-1,2-2,0 0,0 0,0 1,0-1,0 1,0-1,-5 1,-3 0,1 0,1 0,2 0,2 0,-5 0,-1 1,1-1,1 0,2 0,2 0,1 0,0 0,1 0,0 0,1 5,-1 2,5 6,3 5,4 6,1-2,-3 1,4 2,4-3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4:31.184"/>
    </inkml:context>
    <inkml:brush xml:id="br0">
      <inkml:brushProperty name="width" value="0.13333" units="cm"/>
      <inkml:brushProperty name="height" value="0.13333" units="cm"/>
      <inkml:brushProperty name="color" value="#E71224"/>
      <inkml:brushProperty name="ignorePressure" value="1"/>
    </inkml:brush>
  </inkml:definitions>
  <inkml:trace contextRef="#ctx0" brushRef="#br0">517 677,'-6'0,"-6"0,-8 0,-5 0,-5 0,-1 0,-2 0,-1 0,-5 0,4-5,2-8,2-1,0-4,0-4,6-5,6-2,7-2,6-6,3-3,2-6,2-5,1 0,4 3,14 10,8 6,-1 3,6 7,-2 0,4 6,2 4,-1 5,1 3,-2 3,-1 1,-1 1,-1-6,1-1,4 0,2 1,0 1,-1-4,3 0,1 0,4 2,-1 3,4 0,4 2,-2 1,2 0,-3 1,1-1,-2 0,-5 1,-4-1,-3 0,-3 0,4 0,7 0,0 0,5 0,3 0,0 0,-5 0,-5 0,-4 0,-3 0,-3 0,-1 0,0 0,-1 5,0 8,1 7,-6 5,-1-1,0 0,-4 2,0-3,-4-1,-5 2,-4 2,-14-3,-12-6,-9 0,-4 3,2 2,2 5,4 1,1-2,-1-7,3-1,0-3,-2 1,-4-2,-2-4,-1 3,-3-2,6 3,1 0,-1-4,-1-2,-2-4,-6-1,-4-2,1-1,-6-1,6 6,-2 2,0-1,2-1,2-1,1-2,7 5,2 1,1-1,-1-2,-2-1,-1-2,-2-1,0 0,-1-1,-1-1,1 1,-1 0,1-1,5 7,2 1,0 0,-2-2,-1-1,-2-1,0-2,-2 0,0-1,-1-1,1 1,-1 0,1 0,5-1</inkml:trace>
  <inkml:trace contextRef="#ctx0" brushRef="#br0" timeOffset="3008.9184">260 645,'-6'0,"-7"0,-6 0,-1 5,-2 3,-3-1,3 4,0 0,3 4,0-1,3 3,4 4,4 3,-2 4,1 2,2 2,2 1,2 0,1 0,1-1,1 1,1 0,-1-1,1 0,-1 0,6-5,1-2,6-5,5-1,5 2,5-2,3-5,-5 1,0-2,1-4,0-3,2 4,2-2,0 5,1 0,0-3,0 3,1-1,-1-2,-5 2,3 4,8 1,9 2,1-3,3-3,-1 2,-3-3,-5-2,-4-4,-3-2,-2-2,-1-2,0 0,-1-1,1 6,5 2,7-1,2 0,4-3,-1 0,-3 4,-5 0,-3 0,-3-1,-1-3,3 0,2-2,-1-1,5 0,-6 5,2 2,6 0,6-2,-1-1,3-2,-3 0,-4 3,-4 3,-5-1,4-2,-1-2,-1 0,-2-2,-2-1,-1-5,-1-3,-7-4,-6-7,-3 1,-3-3,1 3,4-2,3-2,-1-3,-5-3,-4-2,-5-2,-4 0,-1-6,3 4,1 1,0 2,-1-5,4-3,0 1,-1 1,-2 2,-2 1,-2 0,-6 7,-9 2,-7 0,-5 4,-5 0,3-1,1 2,0 0,-2-3,-2 3,0 5,4-1,1 3,5-2,1 1,-3-2,-2 2,-3-3,-3 2,0 3,3-1,2 1,-1 3,-1 2,-2 4,-1 1,-1 1,0 1,-2 1,1-1,5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4:53.848"/>
    </inkml:context>
    <inkml:brush xml:id="br0">
      <inkml:brushProperty name="width" value="0.13333" units="cm"/>
      <inkml:brushProperty name="height" value="0.13333" units="cm"/>
      <inkml:brushProperty name="color" value="#E71224"/>
      <inkml:brushProperty name="ignorePressure" value="1"/>
    </inkml:brush>
  </inkml:definitions>
  <inkml:trace contextRef="#ctx0" brushRef="#br0">13264 8747,'11'0,"14"0,9 0,9 0,3-6,-1-1,-2 0,-4 1,-2 2,-3 2,-1 1,5 0,1 1,4-5,2-2,-2 0,-4 2,-1 1,-3 2,-2 1,0 0,-2 1,1 0,0 1,-1-1,1 0,0 0,0 0,0 0,0 0,1 0,4 0,3 0,-1 0,-2 0,0 0,-3 0,0 0,4 0,-4 6,-3 1,0 0,-6 4,-2 0,1-1,7-3,4-3,1-1,6-2,1-1,-2 0,-1-1,-3 1,-2-1,-2 1,0 0,4 0,2 0,0 0,-2 0,4 0,1 0,-2 0,4 0,-1 0,-1 0,-4 0,-1 5,-3 2,-1 0,0-1,-2-2,1-2,0 0,5-2,2 0,0 0,-1 0,-2-1,-2 1,0 0,-2 0,1 0,-1 0,-1 0,1 0,-5-6,-3-1,1 0,2 2,1 1,2-4,1-1,0 2,-4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4:56.441"/>
    </inkml:context>
    <inkml:brush xml:id="br0">
      <inkml:brushProperty name="width" value="0.13333" units="cm"/>
      <inkml:brushProperty name="height" value="0.13333" units="cm"/>
      <inkml:brushProperty name="color" value="#E71224"/>
      <inkml:brushProperty name="ignorePressure" value="1"/>
    </inkml:brush>
  </inkml:definitions>
  <inkml:trace contextRef="#ctx0" brushRef="#br0">8585 9020,'6'0,"12"-6,9-1,5 0,9 1,1 3,1 0,-3 2,-2 0,4 1,10 0,8 1,4-1,3 0,6 0,1 1,5-1,0 0,-3 0,-8 0,-6 0,-1 5,-7 2,-1 0,-4-1,1-2,-3-2,-4 0,1-2,5 0,-1 0,3 0,-3-1,-3 1,1 5,4 8,5 1,3-1,3 2,-3-2,-1 4,1-3,2-2,1-4,-4-4,-1-1,-4-3,-6 0,-5 0,-5-1,-1 0,-3 1,-1 0,0-1,6 1,1 0,1 0,-2 0,-1 0,-1 0,4 0,6 0,7 0,5 0,-1 0,-5 0,-1 0,3 0,-2 0,-5 0,-4 0,-4 0,-3 0,3 0,7 0,6 0,0 0,2 0,-2 0,1 0,-3 0,-4 0,-5 0,-3 0,-3 0,4 0,1-5,0-2,-2 0,-2 1,-1 2,-1 2,0 0,4 2,2 0,0 0,-1 0,-2 1,-2-1,-1 0,0 0,-1 0,0 0,0 0,0 0,0 0,0 0,0 0,0 0,0 0,0 0,6 0,1 0,0 0,-1 0,-7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4:59.153"/>
    </inkml:context>
    <inkml:brush xml:id="br0">
      <inkml:brushProperty name="width" value="0.13333" units="cm"/>
      <inkml:brushProperty name="height" value="0.13333" units="cm"/>
      <inkml:brushProperty name="color" value="#E71224"/>
      <inkml:brushProperty name="ignorePressure" value="1"/>
    </inkml:brush>
  </inkml:definitions>
  <inkml:trace contextRef="#ctx0" brushRef="#br0">18906 4235,'0'-8,"0"-12,0-9,0-9,0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5:52.586"/>
    </inkml:context>
    <inkml:brush xml:id="br0">
      <inkml:brushProperty name="width" value="0.03333" units="cm"/>
      <inkml:brushProperty name="height" value="0.03333" units="cm"/>
      <inkml:brushProperty name="color" value="#E71224"/>
      <inkml:brushProperty name="ignorePressure" value="1"/>
    </inkml:brush>
  </inkml:definitions>
  <inkml:trace contextRef="#ctx0" brushRef="#br0">12959 4422,'5'0,"8"0,7 0,10 0,12 0,4 0,0 0,-3 0,-3 0,-3 0,-2 0,-2 0,-1 0,0 0,5 0,2 0,0 0,-2 0,-1 0,-2 0,0 0,-1 0,-1 0,0 0,0 5,-6 8,4 1,2-1,2-4,0-2,-1-4,0-1,0-1,0-1,0-1,-1 0,0 1,0-1,0 1,0 0,0 5,0 3,1-2,-1 0,0-2,6-1,1-2,0-1,-1 0,-2 0,4 0,1 0,-2-1,-1 1,-2 0,-7-5,-3-3,-6-4,-1-1,2 2,3 3,-3-3,-5-4,0-1,-2-2,-4-4,-3-4,-4-2,4 3,1 0,-1-1,-3-1,0-2,-2-1,-2-1,1-1,-1 0,-1-1,1 1,0-1,-1 1,-4 5,-8 2,-7 5,-5 6,-4 1,2-5,2 3,-2 2,5-1,0 1,-2 4,-2-3,-2 1,-2 2,-1 3,-6 2,-3 2,1 1,1 1,1 1,2-1,-4 1,-1-6,1-2,1 0,2 1,2 2,1 2,0 1,1 0,1 1,-1 0,0 1,0-1,0 0,0 0,0 0,0 0,0 1,-1-1,1 0,0-1,0 1,0 0,0 0,-1 0,-4 0,-3 0,1 0,1 0,2 0,2 0,0 0,2 0,-1 0,1 0,1 0,-1 0,0 0,5 6,3 1,-2 6,0-1,3 5,1-2,-2 3,3 3,0-1,-2 0,3 4,5 2,5 2,-2 3,2 0,2 1,3 1,2 0,2-1,0 1,1-1,6-5,2-2,5 0,0 2,4-4,-2-1,3-4,3 1,4-3,3-5,3 2,0-1,2-3,-1-3,1-3,0-1,0-2,-6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5:56.333"/>
    </inkml:context>
    <inkml:brush xml:id="br0">
      <inkml:brushProperty name="width" value="0.03333" units="cm"/>
      <inkml:brushProperty name="height" value="0.03333" units="cm"/>
      <inkml:brushProperty name="color" value="#E71224"/>
      <inkml:brushProperty name="ignorePressure" value="1"/>
    </inkml:brush>
  </inkml:definitions>
  <inkml:trace contextRef="#ctx0" brushRef="#br0">13056 5194,'11'0,"9"0,7 0,4 0,2 0,1 0,0 0,0 6,5 1,7 0,7-2,4-1,-1-1,-5-2,-5 0,-6-1,-3 0,-4-1,-1 1,5 0,1 0,6-1,6 1,-1 0,4 0,-3 0,-4 0,1 0,-2 0,2 0,4 0,5 0,3 0,-3 0,1 0,-5 0,-5 0,-6 0,-4 0,-2 0,-3-5,0-2,-7-6,-1-5,0 0,2 3,-3-2,-1 3,-4-2,1 2,2-3,4-3,-4-5,-4-2,-5-3,-6-1,-2-2,-3 0,-2 0,1 1,-2-1,-4 6,-2 2,-5 5,0 1,-4 3,2-1,3-3,-2-3,-4-4,-5 3,-3 5,-3 7,-2 5,-1 3,-1 3,0 1,0-4,0-2,6-6,2 0,-1 2,0 2,-2 3,-2 2,-1 2,0 0,-2 2,1-1,0 1,-1-1,1 0,-1 1,1-1,0 0,0 0,0 0,5 5,2 3,0-2,-2 0,-1-2,-2-2,0 0,-2-2,0 0,-1 0,-4 0,-9-1,0 1,1 0,3 0,3 0,3 0,2 5,2 3,0-1,0-2,1 5,-1-1,0 0,1-3,-1-2,0-2,5 4,2 2,0-1,-2-2,-1-2,4 5,0 0,5 5,0 0,3 3,-2-1,-2-3,-4 2,3 3,-1 6,3 3,5 3,5 2,4 2,3 0,1 0,7 0,8-6,6-2,1 1,2-5,2-6,2-5,3-4,1-4,1-1,1-2,-1 0,-5 5,-1 3,-6-1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0-04T01:35:59.902"/>
    </inkml:context>
    <inkml:brush xml:id="br0">
      <inkml:brushProperty name="width" value="0.03333" units="cm"/>
      <inkml:brushProperty name="height" value="0.03333" units="cm"/>
      <inkml:brushProperty name="color" value="#E71224"/>
      <inkml:brushProperty name="ignorePressure" value="1"/>
    </inkml:brush>
  </inkml:definitions>
  <inkml:trace contextRef="#ctx0" brushRef="#br0">6849 9262,'6'0,"12"0,14 0,13-6,15-1,14 0,10 2,2 1,9-10,-2-2,-10 2,-15 3,-12 3,-6 3,0 3,2 1,4 1,-3 1,12 5,6 2,1-1,5-1,6-2,0-1,-3-2,-5 0,-9-1,0 0,0 5,-6 2,-1-1,-7 0,0-2,1 9,4 3,-4-2,-4-2,-1-5,-2-2,-3-3,-5 5,-2 0,-8 5,-3 0,0 3,1 0,2 3,1-3,1-3,1-3,7 1,1 0,12-2,1-3,4-1,-3-3,-4 0,-6-1,-4 5,-4 2,-2-1,-1 0,0-3,-7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1DF34-B0F2-48AB-AF91-242849665CFC}"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6B5EA-EE39-4FDE-8970-1237FAE2917B}" type="slidenum">
              <a:rPr lang="en-US" smtClean="0"/>
              <a:t>‹#›</a:t>
            </a:fld>
            <a:endParaRPr lang="en-US"/>
          </a:p>
        </p:txBody>
      </p:sp>
    </p:spTree>
    <p:extLst>
      <p:ext uri="{BB962C8B-B14F-4D97-AF65-F5344CB8AC3E}">
        <p14:creationId xmlns:p14="http://schemas.microsoft.com/office/powerpoint/2010/main" val="416994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JOURNAL OF ECONOMICS AND FINANCE 2002</a:t>
            </a:r>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1</a:t>
            </a:fld>
            <a:endParaRPr lang="en-US"/>
          </a:p>
        </p:txBody>
      </p:sp>
    </p:spTree>
    <p:extLst>
      <p:ext uri="{BB962C8B-B14F-4D97-AF65-F5344CB8AC3E}">
        <p14:creationId xmlns:p14="http://schemas.microsoft.com/office/powerpoint/2010/main" val="307940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Initially, all DRPs were market plans in which a company buys its outstanding shares in the open market and then sells them back to its shareholders at low or no commission cost. In the early 1980s, utilities introduced new-issue plans, in which the firm uses either authorized but unissued shares or treasury shares to provide stock to those investors choosing to reinvest their dividends. Thus, new-issue plans provide a source of additional equity to the firm in the form of reinvested dividends.</a:t>
            </a:r>
          </a:p>
          <a:p>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2</a:t>
            </a:fld>
            <a:endParaRPr lang="en-US"/>
          </a:p>
        </p:txBody>
      </p:sp>
    </p:spTree>
    <p:extLst>
      <p:ext uri="{BB962C8B-B14F-4D97-AF65-F5344CB8AC3E}">
        <p14:creationId xmlns:p14="http://schemas.microsoft.com/office/powerpoint/2010/main" val="244007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1.This argument suggests that firms adopting new-issue DRPs are likely to have experienced better past performance or higher future growth prospects than matching non-DRP firms.</a:t>
            </a:r>
          </a:p>
          <a:p>
            <a:r>
              <a:rPr lang="en-US" sz="1200" b="0" i="0" u="none" strike="noStrike" kern="1200" baseline="0" dirty="0">
                <a:solidFill>
                  <a:schemeClr val="tx1"/>
                </a:solidFill>
                <a:latin typeface="+mn-lt"/>
                <a:ea typeface="+mn-ea"/>
                <a:cs typeface="+mn-cs"/>
              </a:rPr>
              <a:t>2. By using authorized but unissued shares, firms experience an influx of new equity capital, which can reduce financial leverage.</a:t>
            </a:r>
          </a:p>
          <a:p>
            <a:r>
              <a:rPr lang="en-US" sz="1200" b="0" i="0" u="none" strike="noStrike" kern="1200" baseline="0" dirty="0">
                <a:solidFill>
                  <a:schemeClr val="tx1"/>
                </a:solidFill>
                <a:latin typeface="+mn-lt"/>
                <a:ea typeface="+mn-ea"/>
                <a:cs typeface="+mn-cs"/>
              </a:rPr>
              <a:t>3. The law pertaining to DRPs allows only individuals to participate. Some firms may prefer individual to institutional investors because they believe that the former group is less vocal and active than the latter group in raising questions about a firm’s management policies.</a:t>
            </a:r>
          </a:p>
          <a:p>
            <a:endParaRPr lang="en-US" sz="1200" b="0" i="0" u="none" strike="noStrike" kern="1200" baseline="0" dirty="0">
              <a:solidFill>
                <a:schemeClr val="tx1"/>
              </a:solidFill>
              <a:latin typeface="+mn-lt"/>
              <a:ea typeface="+mn-ea"/>
              <a:cs typeface="+mn-cs"/>
            </a:endParaRPr>
          </a:p>
          <a:p>
            <a:r>
              <a:rPr lang="en-US" dirty="0"/>
              <a:t>The logic behind these argument is that :</a:t>
            </a:r>
          </a:p>
          <a:p>
            <a:r>
              <a:rPr lang="en-US" dirty="0"/>
              <a:t> If firms adopt new-issue DRPs to help finance its growth. we should expect there are significant differences exist in past performance, future growth, dividend payout ratios, risk, and leverage between firms adopting new-issue DRPs and matching non-DRP firms.</a:t>
            </a:r>
          </a:p>
          <a:p>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5</a:t>
            </a:fld>
            <a:endParaRPr lang="en-US"/>
          </a:p>
        </p:txBody>
      </p:sp>
    </p:spTree>
    <p:extLst>
      <p:ext uri="{BB962C8B-B14F-4D97-AF65-F5344CB8AC3E}">
        <p14:creationId xmlns:p14="http://schemas.microsoft.com/office/powerpoint/2010/main" val="344544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logic behind this: If firms adopt new-issue DRPs to help finance its growth, then firms discontinuing new-issue DRPs are likely that they no longer need equity capital to finance growth. Thus, firms adopting and subsequently discontinuing new-issue DRPs may do so because they no longer get the benefits they once did by offering DRP. </a:t>
            </a:r>
            <a:r>
              <a:rPr lang="en-US" dirty="0" err="1"/>
              <a:t>So,we</a:t>
            </a:r>
            <a:r>
              <a:rPr lang="en-US" dirty="0"/>
              <a:t> should expect there are no significant differences exist in future growth, dividend payout ratios, risk, and leverage, significant differences exist in past performance between firms discontinuing new-issue DRPs and matching non-DRP firms.</a:t>
            </a:r>
          </a:p>
          <a:p>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6</a:t>
            </a:fld>
            <a:endParaRPr lang="en-US"/>
          </a:p>
        </p:txBody>
      </p:sp>
    </p:spTree>
    <p:extLst>
      <p:ext uri="{BB962C8B-B14F-4D97-AF65-F5344CB8AC3E}">
        <p14:creationId xmlns:p14="http://schemas.microsoft.com/office/powerpoint/2010/main" val="214911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Table 1 summarizes the expected signs of these variables for firms adopting new-issue DRPs compared with matching non-DRP firms.</a:t>
            </a:r>
          </a:p>
          <a:p>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11</a:t>
            </a:fld>
            <a:endParaRPr lang="en-US"/>
          </a:p>
        </p:txBody>
      </p:sp>
    </p:spTree>
    <p:extLst>
      <p:ext uri="{BB962C8B-B14F-4D97-AF65-F5344CB8AC3E}">
        <p14:creationId xmlns:p14="http://schemas.microsoft.com/office/powerpoint/2010/main" val="16205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13</a:t>
            </a:fld>
            <a:endParaRPr lang="en-US"/>
          </a:p>
        </p:txBody>
      </p:sp>
    </p:spTree>
    <p:extLst>
      <p:ext uri="{BB962C8B-B14F-4D97-AF65-F5344CB8AC3E}">
        <p14:creationId xmlns:p14="http://schemas.microsoft.com/office/powerpoint/2010/main" val="316793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17</a:t>
            </a:fld>
            <a:endParaRPr lang="en-US"/>
          </a:p>
        </p:txBody>
      </p:sp>
    </p:spTree>
    <p:extLst>
      <p:ext uri="{BB962C8B-B14F-4D97-AF65-F5344CB8AC3E}">
        <p14:creationId xmlns:p14="http://schemas.microsoft.com/office/powerpoint/2010/main" val="61282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a:t>
            </a:r>
            <a:r>
              <a:rPr lang="en-US" dirty="0" err="1"/>
              <a:t>Mechanism</a:t>
            </a:r>
            <a:r>
              <a:rPr lang="en-US" dirty="0" err="1">
                <a:sym typeface="Wingdings" panose="05000000000000000000" pitchFamily="2" charset="2"/>
              </a:rPr>
              <a:t></a:t>
            </a:r>
            <a:r>
              <a:rPr lang="en-US" dirty="0" err="1"/>
              <a:t>Investor</a:t>
            </a:r>
            <a:r>
              <a:rPr lang="en-US" dirty="0" err="1">
                <a:sym typeface="Wingdings" panose="05000000000000000000" pitchFamily="2" charset="2"/>
              </a:rPr>
              <a:t>Listed</a:t>
            </a:r>
            <a:r>
              <a:rPr lang="en-US" dirty="0">
                <a:sym typeface="Wingdings" panose="05000000000000000000" pitchFamily="2" charset="2"/>
              </a:rPr>
              <a:t> </a:t>
            </a:r>
            <a:r>
              <a:rPr lang="en-US" dirty="0" err="1">
                <a:sym typeface="Wingdings" panose="05000000000000000000" pitchFamily="2" charset="2"/>
              </a:rPr>
              <a:t>CompanyImpacts</a:t>
            </a:r>
            <a:endParaRPr lang="en-US" dirty="0"/>
          </a:p>
        </p:txBody>
      </p:sp>
      <p:sp>
        <p:nvSpPr>
          <p:cNvPr id="4" name="Slide Number Placeholder 3"/>
          <p:cNvSpPr>
            <a:spLocks noGrp="1"/>
          </p:cNvSpPr>
          <p:nvPr>
            <p:ph type="sldNum" sz="quarter" idx="10"/>
          </p:nvPr>
        </p:nvSpPr>
        <p:spPr/>
        <p:txBody>
          <a:bodyPr/>
          <a:lstStyle/>
          <a:p>
            <a:fld id="{1C26B5EA-EE39-4FDE-8970-1237FAE2917B}" type="slidenum">
              <a:rPr lang="en-US" smtClean="0"/>
              <a:t>20</a:t>
            </a:fld>
            <a:endParaRPr lang="en-US"/>
          </a:p>
        </p:txBody>
      </p:sp>
    </p:spTree>
    <p:extLst>
      <p:ext uri="{BB962C8B-B14F-4D97-AF65-F5344CB8AC3E}">
        <p14:creationId xmlns:p14="http://schemas.microsoft.com/office/powerpoint/2010/main" val="241582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206604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A93061-D07D-4389-BE1F-1C249053B333}"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145018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662638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8668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395371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36970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217828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64383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308007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421694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390730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93061-D07D-4389-BE1F-1C249053B333}"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85837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93061-D07D-4389-BE1F-1C249053B333}"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26381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31913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425009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9A93061-D07D-4389-BE1F-1C249053B333}" type="datetimeFigureOut">
              <a:rPr lang="en-US" smtClean="0"/>
              <a:t>10/5/2017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190845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A93061-D07D-4389-BE1F-1C249053B333}"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6BD66-D235-421E-8901-CABA4CA37A7D}" type="slidenum">
              <a:rPr lang="en-US" smtClean="0"/>
              <a:t>‹#›</a:t>
            </a:fld>
            <a:endParaRPr lang="en-US"/>
          </a:p>
        </p:txBody>
      </p:sp>
    </p:spTree>
    <p:extLst>
      <p:ext uri="{BB962C8B-B14F-4D97-AF65-F5344CB8AC3E}">
        <p14:creationId xmlns:p14="http://schemas.microsoft.com/office/powerpoint/2010/main" val="139420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A93061-D07D-4389-BE1F-1C249053B333}" type="datetimeFigureOut">
              <a:rPr lang="en-US" smtClean="0"/>
              <a:t>10/5/2017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46BD66-D235-421E-8901-CABA4CA37A7D}" type="slidenum">
              <a:rPr lang="en-US" smtClean="0"/>
              <a:t>‹#›</a:t>
            </a:fld>
            <a:endParaRPr lang="en-US"/>
          </a:p>
        </p:txBody>
      </p:sp>
    </p:spTree>
    <p:extLst>
      <p:ext uri="{BB962C8B-B14F-4D97-AF65-F5344CB8AC3E}">
        <p14:creationId xmlns:p14="http://schemas.microsoft.com/office/powerpoint/2010/main" val="79702690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4.xml"/><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19.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customXml" Target="../ink/ink10.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38ED-38B8-4F63-8695-89D46FDDB294}"/>
              </a:ext>
            </a:extLst>
          </p:cNvPr>
          <p:cNvSpPr>
            <a:spLocks noGrp="1"/>
          </p:cNvSpPr>
          <p:nvPr>
            <p:ph type="ctrTitle"/>
          </p:nvPr>
        </p:nvSpPr>
        <p:spPr>
          <a:xfrm>
            <a:off x="602974" y="1597428"/>
            <a:ext cx="11589026" cy="2920713"/>
          </a:xfrm>
        </p:spPr>
        <p:txBody>
          <a:bodyPr>
            <a:normAutofit fontScale="90000"/>
          </a:bodyPr>
          <a:lstStyle/>
          <a:p>
            <a:r>
              <a:rPr lang="en-US" b="1" i="1" dirty="0"/>
              <a:t>Why Firms Adopt and Discontinue New-Issue</a:t>
            </a:r>
            <a:br>
              <a:rPr lang="en-US" b="1" i="1" dirty="0"/>
            </a:br>
            <a:r>
              <a:rPr lang="en-US" b="1" i="1" dirty="0"/>
              <a:t>Dividend Reinvestment Plans</a:t>
            </a:r>
            <a:endParaRPr lang="en-US" dirty="0"/>
          </a:p>
        </p:txBody>
      </p:sp>
      <p:sp>
        <p:nvSpPr>
          <p:cNvPr id="3" name="Subtitle 2">
            <a:extLst>
              <a:ext uri="{FF2B5EF4-FFF2-40B4-BE49-F238E27FC236}">
                <a16:creationId xmlns:a16="http://schemas.microsoft.com/office/drawing/2014/main" id="{FA57B048-FB43-42F9-BD43-EF7706B60968}"/>
              </a:ext>
            </a:extLst>
          </p:cNvPr>
          <p:cNvSpPr>
            <a:spLocks noGrp="1"/>
          </p:cNvSpPr>
          <p:nvPr>
            <p:ph type="subTitle" idx="1"/>
          </p:nvPr>
        </p:nvSpPr>
        <p:spPr/>
        <p:txBody>
          <a:bodyPr/>
          <a:lstStyle/>
          <a:p>
            <a:r>
              <a:rPr lang="en-US" b="1" i="1" dirty="0" err="1"/>
              <a:t>Tarun</a:t>
            </a:r>
            <a:r>
              <a:rPr lang="en-US" b="1" i="1" dirty="0"/>
              <a:t> K. Mukherjee, H. Kent Baker, and </a:t>
            </a:r>
            <a:r>
              <a:rPr lang="en-US" b="1" i="1" dirty="0" err="1"/>
              <a:t>Vineeta</a:t>
            </a:r>
            <a:r>
              <a:rPr lang="en-US" b="1" i="1" dirty="0"/>
              <a:t> L. </a:t>
            </a:r>
            <a:r>
              <a:rPr lang="en-US" b="1" i="1" dirty="0" err="1"/>
              <a:t>Hingorani</a:t>
            </a:r>
            <a:endParaRPr lang="en-US" dirty="0"/>
          </a:p>
        </p:txBody>
      </p:sp>
    </p:spTree>
    <p:extLst>
      <p:ext uri="{BB962C8B-B14F-4D97-AF65-F5344CB8AC3E}">
        <p14:creationId xmlns:p14="http://schemas.microsoft.com/office/powerpoint/2010/main" val="135171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97F0-C0A1-4ABD-8FF7-34C69E429262}"/>
              </a:ext>
            </a:extLst>
          </p:cNvPr>
          <p:cNvSpPr>
            <a:spLocks noGrp="1"/>
          </p:cNvSpPr>
          <p:nvPr>
            <p:ph type="title"/>
          </p:nvPr>
        </p:nvSpPr>
        <p:spPr/>
        <p:txBody>
          <a:bodyPr/>
          <a:lstStyle/>
          <a:p>
            <a:r>
              <a:rPr lang="en-US" b="1" dirty="0"/>
              <a:t>Variables:</a:t>
            </a:r>
          </a:p>
        </p:txBody>
      </p:sp>
      <p:sp>
        <p:nvSpPr>
          <p:cNvPr id="3" name="Content Placeholder 2">
            <a:extLst>
              <a:ext uri="{FF2B5EF4-FFF2-40B4-BE49-F238E27FC236}">
                <a16:creationId xmlns:a16="http://schemas.microsoft.com/office/drawing/2014/main" id="{CA466365-238A-4E1F-8532-0C266FB5FAA1}"/>
              </a:ext>
            </a:extLst>
          </p:cNvPr>
          <p:cNvSpPr>
            <a:spLocks noGrp="1"/>
          </p:cNvSpPr>
          <p:nvPr>
            <p:ph idx="1"/>
          </p:nvPr>
        </p:nvSpPr>
        <p:spPr>
          <a:xfrm>
            <a:off x="1103312" y="1520328"/>
            <a:ext cx="9572033" cy="4728071"/>
          </a:xfrm>
        </p:spPr>
        <p:txBody>
          <a:bodyPr>
            <a:normAutofit fontScale="85000" lnSpcReduction="10000"/>
          </a:bodyPr>
          <a:lstStyle/>
          <a:p>
            <a:r>
              <a:rPr lang="en-US" b="1" dirty="0"/>
              <a:t>Leverage</a:t>
            </a:r>
            <a:endParaRPr lang="en-US" dirty="0"/>
          </a:p>
          <a:p>
            <a:r>
              <a:rPr lang="en-US" dirty="0"/>
              <a:t>Debt = Three-year average long-term debt-to-total assets ratio (t-2, t-1, and t0 years)</a:t>
            </a:r>
          </a:p>
          <a:p>
            <a:pPr marL="0" indent="0">
              <a:buNone/>
            </a:pPr>
            <a:endParaRPr lang="en-US" dirty="0"/>
          </a:p>
          <a:p>
            <a:r>
              <a:rPr lang="en-US" b="1" dirty="0"/>
              <a:t>Dividend payout</a:t>
            </a:r>
            <a:endParaRPr lang="en-US" dirty="0"/>
          </a:p>
          <a:p>
            <a:r>
              <a:rPr lang="en-US" dirty="0" err="1"/>
              <a:t>Dvpr</a:t>
            </a:r>
            <a:r>
              <a:rPr lang="en-US" dirty="0"/>
              <a:t> = Three-year average dividend payout ratio (t-2, t-1, and t0 years)</a:t>
            </a:r>
          </a:p>
          <a:p>
            <a:pPr marL="0" indent="0">
              <a:buNone/>
            </a:pPr>
            <a:endParaRPr lang="en-US" dirty="0"/>
          </a:p>
          <a:p>
            <a:r>
              <a:rPr lang="en-US" b="1" dirty="0"/>
              <a:t>Risk</a:t>
            </a:r>
            <a:endParaRPr lang="en-US" dirty="0"/>
          </a:p>
          <a:p>
            <a:r>
              <a:rPr lang="en-US" dirty="0" err="1"/>
              <a:t>Covr</a:t>
            </a:r>
            <a:r>
              <a:rPr lang="en-US" dirty="0"/>
              <a:t> = Coefficient of variation of stock returns as a percent: </a:t>
            </a:r>
            <a:r>
              <a:rPr lang="en-US" dirty="0" err="1"/>
              <a:t>sArcs</a:t>
            </a:r>
            <a:r>
              <a:rPr lang="en-US" dirty="0"/>
              <a:t>/Arcs</a:t>
            </a:r>
          </a:p>
          <a:p>
            <a:r>
              <a:rPr lang="en-US" dirty="0"/>
              <a:t>Beta = Common stock beta obtained by regressing stock returns against market returns(using the S&amp;P 500 index as the market portfolio) using t-280 to t-30 days</a:t>
            </a:r>
          </a:p>
          <a:p>
            <a:pPr marL="0" indent="0">
              <a:buNone/>
            </a:pPr>
            <a:endParaRPr lang="en-US" dirty="0"/>
          </a:p>
          <a:p>
            <a:r>
              <a:rPr lang="en-US" b="1" dirty="0"/>
              <a:t>Institutional holdings</a:t>
            </a:r>
            <a:endParaRPr lang="en-US" dirty="0"/>
          </a:p>
          <a:p>
            <a:r>
              <a:rPr lang="en-US" dirty="0"/>
              <a:t>Ó Inst = Three-year average institutional holdings (t-2, t-1, and t0 years)</a:t>
            </a:r>
          </a:p>
        </p:txBody>
      </p:sp>
    </p:spTree>
    <p:extLst>
      <p:ext uri="{BB962C8B-B14F-4D97-AF65-F5344CB8AC3E}">
        <p14:creationId xmlns:p14="http://schemas.microsoft.com/office/powerpoint/2010/main" val="118912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78805" y="1054869"/>
            <a:ext cx="5918306" cy="544753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a:extLst>
              <a:ext uri="{FF2B5EF4-FFF2-40B4-BE49-F238E27FC236}">
                <a16:creationId xmlns:a16="http://schemas.microsoft.com/office/drawing/2014/main" id="{06308146-829C-4268-BD4B-DC3722A627B1}"/>
              </a:ext>
            </a:extLst>
          </p:cNvPr>
          <p:cNvSpPr>
            <a:spLocks noGrp="1"/>
          </p:cNvSpPr>
          <p:nvPr>
            <p:ph type="title"/>
          </p:nvPr>
        </p:nvSpPr>
        <p:spPr>
          <a:xfrm>
            <a:off x="192156" y="365125"/>
            <a:ext cx="5872978" cy="2389649"/>
          </a:xfrm>
        </p:spPr>
        <p:txBody>
          <a:bodyPr vert="horz" lIns="91440" tIns="45720" rIns="91440" bIns="45720" rtlCol="0">
            <a:normAutofit fontScale="90000"/>
          </a:bodyPr>
          <a:lstStyle/>
          <a:p>
            <a:r>
              <a:rPr lang="en-US" b="1" kern="1200" dirty="0">
                <a:latin typeface="+mj-lt"/>
                <a:ea typeface="+mj-ea"/>
                <a:cs typeface="+mj-cs"/>
              </a:rPr>
              <a:t>Predicted Sign of the difference between the 9 variables among the two kind of firm</a:t>
            </a:r>
          </a:p>
        </p:txBody>
      </p:sp>
      <p:sp>
        <p:nvSpPr>
          <p:cNvPr id="16" name="Content Placeholder 15"/>
          <p:cNvSpPr>
            <a:spLocks noGrp="1"/>
          </p:cNvSpPr>
          <p:nvPr>
            <p:ph idx="1"/>
          </p:nvPr>
        </p:nvSpPr>
        <p:spPr>
          <a:xfrm>
            <a:off x="319478" y="3227898"/>
            <a:ext cx="5514163" cy="3274502"/>
          </a:xfrm>
        </p:spPr>
        <p:txBody>
          <a:bodyPr anchor="ctr">
            <a:normAutofit/>
          </a:bodyPr>
          <a:lstStyle/>
          <a:p>
            <a:pPr algn="ctr"/>
            <a:r>
              <a:rPr lang="en-US" sz="3200" b="1" dirty="0"/>
              <a:t>Firms adopting new-issue DRPs </a:t>
            </a:r>
          </a:p>
          <a:p>
            <a:pPr algn="ctr"/>
            <a:r>
              <a:rPr lang="en-US" sz="3200" b="1" dirty="0"/>
              <a:t>matching non-DRP firms.</a:t>
            </a:r>
          </a:p>
          <a:p>
            <a:endParaRPr lang="en-US" sz="2000" dirty="0">
              <a:solidFill>
                <a:schemeClr val="bg1"/>
              </a:solidFill>
            </a:endParaRPr>
          </a:p>
        </p:txBody>
      </p:sp>
    </p:spTree>
    <p:extLst>
      <p:ext uri="{BB962C8B-B14F-4D97-AF65-F5344CB8AC3E}">
        <p14:creationId xmlns:p14="http://schemas.microsoft.com/office/powerpoint/2010/main" val="149778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E1E1-1893-42AB-B366-1DE481DA1D09}"/>
              </a:ext>
            </a:extLst>
          </p:cNvPr>
          <p:cNvSpPr>
            <a:spLocks noGrp="1"/>
          </p:cNvSpPr>
          <p:nvPr>
            <p:ph type="title"/>
          </p:nvPr>
        </p:nvSpPr>
        <p:spPr/>
        <p:txBody>
          <a:bodyPr/>
          <a:lstStyle/>
          <a:p>
            <a:r>
              <a:rPr lang="en-US" b="1" dirty="0"/>
              <a:t>Data:</a:t>
            </a:r>
          </a:p>
        </p:txBody>
      </p:sp>
      <p:sp>
        <p:nvSpPr>
          <p:cNvPr id="3" name="Content Placeholder 2">
            <a:extLst>
              <a:ext uri="{FF2B5EF4-FFF2-40B4-BE49-F238E27FC236}">
                <a16:creationId xmlns:a16="http://schemas.microsoft.com/office/drawing/2014/main" id="{5007AE82-0A67-4670-AF17-123EB5CE19E3}"/>
              </a:ext>
            </a:extLst>
          </p:cNvPr>
          <p:cNvSpPr>
            <a:spLocks noGrp="1"/>
          </p:cNvSpPr>
          <p:nvPr>
            <p:ph idx="1"/>
          </p:nvPr>
        </p:nvSpPr>
        <p:spPr>
          <a:xfrm>
            <a:off x="385682" y="1427885"/>
            <a:ext cx="7762896" cy="5065512"/>
          </a:xfrm>
        </p:spPr>
        <p:txBody>
          <a:bodyPr>
            <a:normAutofit/>
          </a:bodyPr>
          <a:lstStyle/>
          <a:p>
            <a:r>
              <a:rPr lang="en-US" b="1" i="1" dirty="0"/>
              <a:t>Sample</a:t>
            </a:r>
            <a:endParaRPr lang="en-US" dirty="0"/>
          </a:p>
          <a:p>
            <a:r>
              <a:rPr lang="en-US" dirty="0"/>
              <a:t>The source of our sample of DRPs is Kinoshita’s </a:t>
            </a:r>
            <a:r>
              <a:rPr lang="en-US" i="1" dirty="0"/>
              <a:t>Guide to Dividend Reinvestment Plans</a:t>
            </a:r>
            <a:r>
              <a:rPr lang="en-US" dirty="0"/>
              <a:t>. We limit the sample to U.S. corporations that adopted or discontinued new-issue plans between 1983 and 1992. Our rationale for choosing this period is to exclude firms that participated in the trend of discontinuing DRPs only to reestablish them as direct purchase plans, which showed a marked increase after the mid-1990s (</a:t>
            </a:r>
            <a:r>
              <a:rPr lang="en-US" dirty="0" err="1"/>
              <a:t>Steinbart</a:t>
            </a:r>
            <a:r>
              <a:rPr lang="en-US" dirty="0"/>
              <a:t> and Swanson 1998). The initial sample consists of 68 DRP adopting firms and 31 DRP discontinuing firms. Of the 68 DRP adopting firms, we include the 55 firms adopting new-issue plans but exclude the 13 firms adopting market plans. Our sample of 31 DRP discontinuing firms includes only nine firms that adopted new-issue DRPs during the study period. </a:t>
            </a:r>
          </a:p>
        </p:txBody>
      </p:sp>
      <p:sp>
        <p:nvSpPr>
          <p:cNvPr id="4" name="Flowchart: Connector 3">
            <a:extLst>
              <a:ext uri="{FF2B5EF4-FFF2-40B4-BE49-F238E27FC236}">
                <a16:creationId xmlns:a16="http://schemas.microsoft.com/office/drawing/2014/main" id="{F8BAA911-FD0D-48C5-9848-1804D252ACEE}"/>
              </a:ext>
            </a:extLst>
          </p:cNvPr>
          <p:cNvSpPr/>
          <p:nvPr/>
        </p:nvSpPr>
        <p:spPr>
          <a:xfrm>
            <a:off x="8518967" y="1157468"/>
            <a:ext cx="2569580" cy="2453833"/>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C2E82585-8D89-4337-84C3-5DF665F3D2FC}"/>
              </a:ext>
            </a:extLst>
          </p:cNvPr>
          <p:cNvSpPr/>
          <p:nvPr/>
        </p:nvSpPr>
        <p:spPr>
          <a:xfrm>
            <a:off x="8660092" y="1608881"/>
            <a:ext cx="1907593" cy="1782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D1E8E6-2321-44C9-81C9-6A5BCC4CEDFF}"/>
              </a:ext>
            </a:extLst>
          </p:cNvPr>
          <p:cNvSpPr txBox="1"/>
          <p:nvPr/>
        </p:nvSpPr>
        <p:spPr>
          <a:xfrm>
            <a:off x="10444370" y="1729235"/>
            <a:ext cx="609450" cy="523220"/>
          </a:xfrm>
          <a:prstGeom prst="rect">
            <a:avLst/>
          </a:prstGeom>
          <a:noFill/>
        </p:spPr>
        <p:txBody>
          <a:bodyPr wrap="square" rtlCol="0">
            <a:spAutoFit/>
          </a:bodyPr>
          <a:lstStyle/>
          <a:p>
            <a:r>
              <a:rPr lang="en-US" sz="2800" b="1" dirty="0">
                <a:solidFill>
                  <a:schemeClr val="bg1"/>
                </a:solidFill>
              </a:rPr>
              <a:t>68</a:t>
            </a:r>
          </a:p>
        </p:txBody>
      </p:sp>
      <p:sp>
        <p:nvSpPr>
          <p:cNvPr id="10" name="TextBox 9">
            <a:extLst>
              <a:ext uri="{FF2B5EF4-FFF2-40B4-BE49-F238E27FC236}">
                <a16:creationId xmlns:a16="http://schemas.microsoft.com/office/drawing/2014/main" id="{F842C326-3CC5-4359-BE05-2F0C4CE8B104}"/>
              </a:ext>
            </a:extLst>
          </p:cNvPr>
          <p:cNvSpPr txBox="1"/>
          <p:nvPr/>
        </p:nvSpPr>
        <p:spPr>
          <a:xfrm>
            <a:off x="8974615" y="2446865"/>
            <a:ext cx="609450" cy="523220"/>
          </a:xfrm>
          <a:prstGeom prst="rect">
            <a:avLst/>
          </a:prstGeom>
          <a:noFill/>
        </p:spPr>
        <p:txBody>
          <a:bodyPr wrap="square" rtlCol="0">
            <a:spAutoFit/>
          </a:bodyPr>
          <a:lstStyle/>
          <a:p>
            <a:r>
              <a:rPr lang="en-US" sz="2800" b="1" dirty="0"/>
              <a:t>55</a:t>
            </a:r>
          </a:p>
        </p:txBody>
      </p:sp>
      <p:sp>
        <p:nvSpPr>
          <p:cNvPr id="11" name="Flowchart: Connector 10">
            <a:extLst>
              <a:ext uri="{FF2B5EF4-FFF2-40B4-BE49-F238E27FC236}">
                <a16:creationId xmlns:a16="http://schemas.microsoft.com/office/drawing/2014/main" id="{A9F0CFB4-8FE5-4FF3-B163-15ED69EE858D}"/>
              </a:ext>
            </a:extLst>
          </p:cNvPr>
          <p:cNvSpPr/>
          <p:nvPr/>
        </p:nvSpPr>
        <p:spPr>
          <a:xfrm>
            <a:off x="8555619" y="3935395"/>
            <a:ext cx="1888751" cy="1736202"/>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FB209649-C8DB-4394-8176-AA7EE69C84B0}"/>
              </a:ext>
            </a:extLst>
          </p:cNvPr>
          <p:cNvSpPr/>
          <p:nvPr/>
        </p:nvSpPr>
        <p:spPr>
          <a:xfrm>
            <a:off x="8754620" y="4653022"/>
            <a:ext cx="798653" cy="775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 name="TextBox 12">
            <a:extLst>
              <a:ext uri="{FF2B5EF4-FFF2-40B4-BE49-F238E27FC236}">
                <a16:creationId xmlns:a16="http://schemas.microsoft.com/office/drawing/2014/main" id="{334BD58A-0E41-4111-8736-62C4992C6929}"/>
              </a:ext>
            </a:extLst>
          </p:cNvPr>
          <p:cNvSpPr txBox="1"/>
          <p:nvPr/>
        </p:nvSpPr>
        <p:spPr>
          <a:xfrm>
            <a:off x="9665159" y="4459682"/>
            <a:ext cx="609450" cy="523220"/>
          </a:xfrm>
          <a:prstGeom prst="rect">
            <a:avLst/>
          </a:prstGeom>
          <a:noFill/>
        </p:spPr>
        <p:txBody>
          <a:bodyPr wrap="square" rtlCol="0">
            <a:spAutoFit/>
          </a:bodyPr>
          <a:lstStyle/>
          <a:p>
            <a:r>
              <a:rPr lang="en-US" sz="2800" b="1" dirty="0">
                <a:solidFill>
                  <a:schemeClr val="bg1"/>
                </a:solidFill>
              </a:rPr>
              <a:t>31</a:t>
            </a:r>
          </a:p>
        </p:txBody>
      </p:sp>
      <p:sp>
        <p:nvSpPr>
          <p:cNvPr id="14" name="TextBox 13">
            <a:extLst>
              <a:ext uri="{FF2B5EF4-FFF2-40B4-BE49-F238E27FC236}">
                <a16:creationId xmlns:a16="http://schemas.microsoft.com/office/drawing/2014/main" id="{13AAA64F-2391-4C14-BBAF-939366F603F0}"/>
              </a:ext>
            </a:extLst>
          </p:cNvPr>
          <p:cNvSpPr txBox="1"/>
          <p:nvPr/>
        </p:nvSpPr>
        <p:spPr>
          <a:xfrm>
            <a:off x="8953393" y="4752155"/>
            <a:ext cx="609450" cy="523220"/>
          </a:xfrm>
          <a:prstGeom prst="rect">
            <a:avLst/>
          </a:prstGeom>
          <a:noFill/>
        </p:spPr>
        <p:txBody>
          <a:bodyPr wrap="square" rtlCol="0">
            <a:spAutoFit/>
          </a:bodyPr>
          <a:lstStyle/>
          <a:p>
            <a:r>
              <a:rPr lang="en-US" sz="2800" b="1" dirty="0"/>
              <a:t>9</a:t>
            </a:r>
          </a:p>
        </p:txBody>
      </p:sp>
    </p:spTree>
    <p:extLst>
      <p:ext uri="{BB962C8B-B14F-4D97-AF65-F5344CB8AC3E}">
        <p14:creationId xmlns:p14="http://schemas.microsoft.com/office/powerpoint/2010/main" val="43265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CC70-6B69-4971-B4E0-D12F149E4679}"/>
              </a:ext>
            </a:extLst>
          </p:cNvPr>
          <p:cNvSpPr>
            <a:spLocks noGrp="1"/>
          </p:cNvSpPr>
          <p:nvPr>
            <p:ph type="title"/>
          </p:nvPr>
        </p:nvSpPr>
        <p:spPr/>
        <p:txBody>
          <a:bodyPr/>
          <a:lstStyle/>
          <a:p>
            <a:r>
              <a:rPr lang="en-US" b="1" i="1" dirty="0"/>
              <a:t>Statistical Procedures</a:t>
            </a:r>
            <a:endParaRPr lang="en-US" dirty="0"/>
          </a:p>
        </p:txBody>
      </p:sp>
      <p:sp>
        <p:nvSpPr>
          <p:cNvPr id="3" name="Content Placeholder 2">
            <a:extLst>
              <a:ext uri="{FF2B5EF4-FFF2-40B4-BE49-F238E27FC236}">
                <a16:creationId xmlns:a16="http://schemas.microsoft.com/office/drawing/2014/main" id="{944434E0-C4E8-442C-948F-5FEDC55FBF75}"/>
              </a:ext>
            </a:extLst>
          </p:cNvPr>
          <p:cNvSpPr>
            <a:spLocks noGrp="1"/>
          </p:cNvSpPr>
          <p:nvPr>
            <p:ph idx="1"/>
          </p:nvPr>
        </p:nvSpPr>
        <p:spPr>
          <a:xfrm>
            <a:off x="318092" y="1395351"/>
            <a:ext cx="11605591" cy="734392"/>
          </a:xfrm>
        </p:spPr>
        <p:txBody>
          <a:bodyPr>
            <a:normAutofit/>
          </a:bodyPr>
          <a:lstStyle/>
          <a:p>
            <a:r>
              <a:rPr lang="en-US" dirty="0"/>
              <a:t>We use both univariate and multivariate tests in our analysis. We test for differences in each of the nine variables between two subsets: </a:t>
            </a:r>
          </a:p>
        </p:txBody>
      </p:sp>
      <p:sp>
        <p:nvSpPr>
          <p:cNvPr id="4" name="Rectangle: Rounded Corners 3">
            <a:extLst>
              <a:ext uri="{FF2B5EF4-FFF2-40B4-BE49-F238E27FC236}">
                <a16:creationId xmlns:a16="http://schemas.microsoft.com/office/drawing/2014/main" id="{DAB2917A-519E-421C-AC96-CEE333F56D4A}"/>
              </a:ext>
            </a:extLst>
          </p:cNvPr>
          <p:cNvSpPr/>
          <p:nvPr/>
        </p:nvSpPr>
        <p:spPr>
          <a:xfrm>
            <a:off x="530364" y="2410426"/>
            <a:ext cx="5094932" cy="3941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Firms adopting new-issue DRPs </a:t>
            </a:r>
          </a:p>
          <a:p>
            <a:pPr algn="ctr"/>
            <a:r>
              <a:rPr lang="en-US" sz="2400" dirty="0"/>
              <a:t>VS </a:t>
            </a:r>
          </a:p>
          <a:p>
            <a:pPr algn="ctr"/>
            <a:r>
              <a:rPr lang="en-US" sz="2400" b="1" dirty="0"/>
              <a:t>Non-DRP firms</a:t>
            </a:r>
          </a:p>
          <a:p>
            <a:pPr algn="ctr"/>
            <a:endParaRPr lang="en-US" sz="2400" b="1" dirty="0"/>
          </a:p>
          <a:p>
            <a:pPr algn="ctr"/>
            <a:r>
              <a:rPr lang="en-US" sz="2000" dirty="0"/>
              <a:t>1. </a:t>
            </a:r>
            <a:r>
              <a:rPr lang="en-US" sz="2000" b="1" dirty="0"/>
              <a:t>O</a:t>
            </a:r>
            <a:r>
              <a:rPr lang="en-US" altLang="zh-CN" sz="2000" b="1" dirty="0"/>
              <a:t>ne tail t-test on difference of the 9 variables.</a:t>
            </a:r>
          </a:p>
          <a:p>
            <a:pPr algn="ctr"/>
            <a:r>
              <a:rPr lang="en-US" sz="2000" dirty="0"/>
              <a:t>2. </a:t>
            </a:r>
            <a:r>
              <a:rPr lang="en-US" sz="2000" b="1" dirty="0"/>
              <a:t>Logistic regression analysis to differentiate between these two type of firms.</a:t>
            </a:r>
          </a:p>
        </p:txBody>
      </p:sp>
      <p:sp>
        <p:nvSpPr>
          <p:cNvPr id="5" name="Rectangle: Rounded Corners 4">
            <a:extLst>
              <a:ext uri="{FF2B5EF4-FFF2-40B4-BE49-F238E27FC236}">
                <a16:creationId xmlns:a16="http://schemas.microsoft.com/office/drawing/2014/main" id="{98E4EDFD-5452-431C-B152-34F54A0AAFC8}"/>
              </a:ext>
            </a:extLst>
          </p:cNvPr>
          <p:cNvSpPr/>
          <p:nvPr/>
        </p:nvSpPr>
        <p:spPr>
          <a:xfrm>
            <a:off x="6063012" y="2410427"/>
            <a:ext cx="5615842" cy="39411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Firms discontinuing new-issue DRPs</a:t>
            </a:r>
          </a:p>
          <a:p>
            <a:pPr algn="ctr"/>
            <a:r>
              <a:rPr lang="en-US" sz="2400" dirty="0"/>
              <a:t>VS </a:t>
            </a:r>
          </a:p>
          <a:p>
            <a:pPr algn="ctr"/>
            <a:r>
              <a:rPr lang="en-US" sz="2400" b="1" dirty="0"/>
              <a:t>Non-DRP firms</a:t>
            </a:r>
          </a:p>
          <a:p>
            <a:pPr algn="ctr"/>
            <a:endParaRPr lang="en-US" sz="2400" b="1" dirty="0"/>
          </a:p>
          <a:p>
            <a:pPr algn="ctr"/>
            <a:r>
              <a:rPr lang="en-US" sz="2000" dirty="0"/>
              <a:t>1. </a:t>
            </a:r>
            <a:r>
              <a:rPr lang="en-US" sz="2000" b="1" dirty="0"/>
              <a:t>Two</a:t>
            </a:r>
            <a:r>
              <a:rPr lang="en-US" altLang="zh-CN" sz="2000" b="1" dirty="0"/>
              <a:t> tail t-test on difference of the 9 variables.</a:t>
            </a:r>
          </a:p>
          <a:p>
            <a:pPr algn="ctr"/>
            <a:r>
              <a:rPr lang="en-US" sz="2000" dirty="0"/>
              <a:t>2. </a:t>
            </a:r>
            <a:r>
              <a:rPr lang="en-US" sz="2000" b="1" dirty="0"/>
              <a:t>Logistic regression analysis to differentiate between these two type of firms.</a:t>
            </a:r>
          </a:p>
        </p:txBody>
      </p:sp>
    </p:spTree>
    <p:extLst>
      <p:ext uri="{BB962C8B-B14F-4D97-AF65-F5344CB8AC3E}">
        <p14:creationId xmlns:p14="http://schemas.microsoft.com/office/powerpoint/2010/main" val="24328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54D6-4681-4C20-9761-445A8A2A972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dirty="0"/>
              <a:t>O</a:t>
            </a:r>
            <a:r>
              <a:rPr lang="en-US" altLang="zh-CN" sz="3200" b="1" dirty="0"/>
              <a:t>ne tail t-test on SUBSET 1:</a:t>
            </a:r>
            <a:endParaRPr lang="en-US" sz="3200" kern="1200" dirty="0">
              <a:solidFill>
                <a:schemeClr val="bg1"/>
              </a:solidFill>
              <a:latin typeface="+mj-lt"/>
              <a:ea typeface="+mj-ea"/>
              <a:cs typeface="+mj-cs"/>
            </a:endParaRPr>
          </a:p>
        </p:txBody>
      </p:sp>
      <p:pic>
        <p:nvPicPr>
          <p:cNvPr id="27" name="Content Placeholder 3"/>
          <p:cNvPicPr>
            <a:picLocks noGrp="1" noChangeAspect="1"/>
          </p:cNvPicPr>
          <p:nvPr>
            <p:ph idx="1"/>
          </p:nvPr>
        </p:nvPicPr>
        <p:blipFill>
          <a:blip r:embed="rId2"/>
          <a:stretch>
            <a:fillRect/>
          </a:stretch>
        </p:blipFill>
        <p:spPr>
          <a:xfrm>
            <a:off x="1659443" y="1469326"/>
            <a:ext cx="9190298" cy="518258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2A48F45-9987-426D-A017-F5C7DE159133}"/>
                  </a:ext>
                </a:extLst>
              </p14:cNvPr>
              <p14:cNvContentPartPr/>
              <p14:nvPr/>
            </p14:nvContentPartPr>
            <p14:xfrm>
              <a:off x="8366844" y="2823588"/>
              <a:ext cx="926880" cy="494640"/>
            </p14:xfrm>
          </p:contentPart>
        </mc:Choice>
        <mc:Fallback xmlns="">
          <p:pic>
            <p:nvPicPr>
              <p:cNvPr id="5" name="Ink 4">
                <a:extLst>
                  <a:ext uri="{FF2B5EF4-FFF2-40B4-BE49-F238E27FC236}">
                    <a16:creationId xmlns:a16="http://schemas.microsoft.com/office/drawing/2014/main" id="{42A48F45-9987-426D-A017-F5C7DE159133}"/>
                  </a:ext>
                </a:extLst>
              </p:cNvPr>
              <p:cNvPicPr/>
              <p:nvPr/>
            </p:nvPicPr>
            <p:blipFill>
              <a:blip r:embed="rId4"/>
              <a:stretch>
                <a:fillRect/>
              </a:stretch>
            </p:blipFill>
            <p:spPr>
              <a:xfrm>
                <a:off x="8343087" y="2799845"/>
                <a:ext cx="974754" cy="5421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1EC80CF0-B4F3-49FC-B7D1-F5A50CC866FF}"/>
                  </a:ext>
                </a:extLst>
              </p14:cNvPr>
              <p14:cNvContentPartPr/>
              <p14:nvPr/>
            </p14:nvContentPartPr>
            <p14:xfrm>
              <a:off x="8344284" y="4143108"/>
              <a:ext cx="882000" cy="336480"/>
            </p14:xfrm>
          </p:contentPart>
        </mc:Choice>
        <mc:Fallback xmlns="">
          <p:pic>
            <p:nvPicPr>
              <p:cNvPr id="6" name="Ink 5">
                <a:extLst>
                  <a:ext uri="{FF2B5EF4-FFF2-40B4-BE49-F238E27FC236}">
                    <a16:creationId xmlns:a16="http://schemas.microsoft.com/office/drawing/2014/main" id="{1EC80CF0-B4F3-49FC-B7D1-F5A50CC866FF}"/>
                  </a:ext>
                </a:extLst>
              </p:cNvPr>
              <p:cNvPicPr/>
              <p:nvPr/>
            </p:nvPicPr>
            <p:blipFill>
              <a:blip r:embed="rId6"/>
              <a:stretch>
                <a:fillRect/>
              </a:stretch>
            </p:blipFill>
            <p:spPr>
              <a:xfrm>
                <a:off x="8320524" y="4119356"/>
                <a:ext cx="929880" cy="383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8A920D0-514B-40C7-9E04-C3D29EF9FBB5}"/>
                  </a:ext>
                </a:extLst>
              </p14:cNvPr>
              <p14:cNvContentPartPr/>
              <p14:nvPr/>
            </p14:nvContentPartPr>
            <p14:xfrm>
              <a:off x="8448684" y="5011188"/>
              <a:ext cx="950400" cy="614880"/>
            </p14:xfrm>
          </p:contentPart>
        </mc:Choice>
        <mc:Fallback xmlns="">
          <p:pic>
            <p:nvPicPr>
              <p:cNvPr id="9" name="Ink 8">
                <a:extLst>
                  <a:ext uri="{FF2B5EF4-FFF2-40B4-BE49-F238E27FC236}">
                    <a16:creationId xmlns:a16="http://schemas.microsoft.com/office/drawing/2014/main" id="{68A920D0-514B-40C7-9E04-C3D29EF9FBB5}"/>
                  </a:ext>
                </a:extLst>
              </p:cNvPr>
              <p:cNvPicPr/>
              <p:nvPr/>
            </p:nvPicPr>
            <p:blipFill>
              <a:blip r:embed="rId8"/>
              <a:stretch>
                <a:fillRect/>
              </a:stretch>
            </p:blipFill>
            <p:spPr>
              <a:xfrm>
                <a:off x="8424924" y="4987068"/>
                <a:ext cx="99792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6997EB87-6FA8-491F-8C44-DD4E2B02F3C0}"/>
                  </a:ext>
                </a:extLst>
              </p14:cNvPr>
              <p14:cNvContentPartPr/>
              <p14:nvPr/>
            </p14:nvContentPartPr>
            <p14:xfrm>
              <a:off x="8321964" y="6145668"/>
              <a:ext cx="1190640" cy="36000"/>
            </p14:xfrm>
          </p:contentPart>
        </mc:Choice>
        <mc:Fallback xmlns="">
          <p:pic>
            <p:nvPicPr>
              <p:cNvPr id="11" name="Ink 10">
                <a:extLst>
                  <a:ext uri="{FF2B5EF4-FFF2-40B4-BE49-F238E27FC236}">
                    <a16:creationId xmlns:a16="http://schemas.microsoft.com/office/drawing/2014/main" id="{6997EB87-6FA8-491F-8C44-DD4E2B02F3C0}"/>
                  </a:ext>
                </a:extLst>
              </p:cNvPr>
              <p:cNvPicPr/>
              <p:nvPr/>
            </p:nvPicPr>
            <p:blipFill>
              <a:blip r:embed="rId10"/>
              <a:stretch>
                <a:fillRect/>
              </a:stretch>
            </p:blipFill>
            <p:spPr>
              <a:xfrm>
                <a:off x="8298202" y="6121548"/>
                <a:ext cx="1238525"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CD1EEEEA-B7C6-49B1-8EF4-68C549FFFE80}"/>
                  </a:ext>
                </a:extLst>
              </p14:cNvPr>
              <p14:cNvContentPartPr/>
              <p14:nvPr/>
            </p14:nvContentPartPr>
            <p14:xfrm>
              <a:off x="4953804" y="6365508"/>
              <a:ext cx="1861440" cy="59760"/>
            </p14:xfrm>
          </p:contentPart>
        </mc:Choice>
        <mc:Fallback xmlns="">
          <p:pic>
            <p:nvPicPr>
              <p:cNvPr id="12" name="Ink 11">
                <a:extLst>
                  <a:ext uri="{FF2B5EF4-FFF2-40B4-BE49-F238E27FC236}">
                    <a16:creationId xmlns:a16="http://schemas.microsoft.com/office/drawing/2014/main" id="{CD1EEEEA-B7C6-49B1-8EF4-68C549FFFE80}"/>
                  </a:ext>
                </a:extLst>
              </p:cNvPr>
              <p:cNvPicPr/>
              <p:nvPr/>
            </p:nvPicPr>
            <p:blipFill>
              <a:blip r:embed="rId12"/>
              <a:stretch>
                <a:fillRect/>
              </a:stretch>
            </p:blipFill>
            <p:spPr>
              <a:xfrm>
                <a:off x="4930046" y="6341748"/>
                <a:ext cx="1909317"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5950D84F-1465-43D5-84D9-613EC76C923C}"/>
                  </a:ext>
                </a:extLst>
              </p14:cNvPr>
              <p14:cNvContentPartPr/>
              <p14:nvPr/>
            </p14:nvContentPartPr>
            <p14:xfrm>
              <a:off x="12384684" y="2850708"/>
              <a:ext cx="240" cy="31440"/>
            </p14:xfrm>
          </p:contentPart>
        </mc:Choice>
        <mc:Fallback xmlns="">
          <p:pic>
            <p:nvPicPr>
              <p:cNvPr id="13" name="Ink 12">
                <a:extLst>
                  <a:ext uri="{FF2B5EF4-FFF2-40B4-BE49-F238E27FC236}">
                    <a16:creationId xmlns:a16="http://schemas.microsoft.com/office/drawing/2014/main" id="{5950D84F-1465-43D5-84D9-613EC76C923C}"/>
                  </a:ext>
                </a:extLst>
              </p:cNvPr>
              <p:cNvPicPr/>
              <p:nvPr/>
            </p:nvPicPr>
            <p:blipFill>
              <a:blip r:embed="rId14"/>
              <a:stretch>
                <a:fillRect/>
              </a:stretch>
            </p:blipFill>
            <p:spPr>
              <a:xfrm>
                <a:off x="12368844" y="2834868"/>
                <a:ext cx="31920" cy="63360"/>
              </a:xfrm>
              <a:prstGeom prst="rect">
                <a:avLst/>
              </a:prstGeom>
            </p:spPr>
          </p:pic>
        </mc:Fallback>
      </mc:AlternateContent>
    </p:spTree>
    <p:extLst>
      <p:ext uri="{BB962C8B-B14F-4D97-AF65-F5344CB8AC3E}">
        <p14:creationId xmlns:p14="http://schemas.microsoft.com/office/powerpoint/2010/main" val="24841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3"/>
          <p:cNvPicPr>
            <a:picLocks noGrp="1" noChangeAspect="1"/>
          </p:cNvPicPr>
          <p:nvPr>
            <p:ph idx="1"/>
          </p:nvPr>
        </p:nvPicPr>
        <p:blipFill>
          <a:blip r:embed="rId2"/>
          <a:stretch>
            <a:fillRect/>
          </a:stretch>
        </p:blipFill>
        <p:spPr>
          <a:xfrm>
            <a:off x="2047051" y="902167"/>
            <a:ext cx="8145224" cy="5825845"/>
          </a:xfrm>
          <a:prstGeom prst="rect">
            <a:avLst/>
          </a:prstGeom>
        </p:spPr>
      </p:pic>
      <p:sp>
        <p:nvSpPr>
          <p:cNvPr id="4" name="Title 1">
            <a:extLst>
              <a:ext uri="{FF2B5EF4-FFF2-40B4-BE49-F238E27FC236}">
                <a16:creationId xmlns:a16="http://schemas.microsoft.com/office/drawing/2014/main" id="{5CB4B527-DE1E-4BFA-A062-F929638FD118}"/>
              </a:ext>
            </a:extLst>
          </p:cNvPr>
          <p:cNvSpPr>
            <a:spLocks noGrp="1"/>
          </p:cNvSpPr>
          <p:nvPr>
            <p:ph type="title"/>
          </p:nvPr>
        </p:nvSpPr>
        <p:spPr>
          <a:xfrm>
            <a:off x="514201" y="157331"/>
            <a:ext cx="11210925" cy="744836"/>
          </a:xfrm>
        </p:spPr>
        <p:txBody>
          <a:bodyPr vert="horz" lIns="91440" tIns="45720" rIns="91440" bIns="45720" rtlCol="0" anchor="ctr">
            <a:normAutofit/>
          </a:bodyPr>
          <a:lstStyle/>
          <a:p>
            <a:pPr algn="ctr"/>
            <a:r>
              <a:rPr lang="en-US" sz="3200" b="1" dirty="0"/>
              <a:t>Logistic regression analysis </a:t>
            </a:r>
            <a:r>
              <a:rPr lang="en-US" altLang="zh-CN" sz="3200" b="1" dirty="0"/>
              <a:t>on SUBSET 1:</a:t>
            </a:r>
            <a:endParaRPr lang="en-US" sz="3200" kern="1200" dirty="0">
              <a:solidFill>
                <a:schemeClr val="bg1"/>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25DFFFB-46EB-479D-9CDF-E22BFEE9BF5A}"/>
                  </a:ext>
                </a:extLst>
              </p14:cNvPr>
              <p14:cNvContentPartPr/>
              <p14:nvPr/>
            </p14:nvContentPartPr>
            <p14:xfrm>
              <a:off x="8055084" y="2545908"/>
              <a:ext cx="788640" cy="302160"/>
            </p14:xfrm>
          </p:contentPart>
        </mc:Choice>
        <mc:Fallback xmlns="">
          <p:pic>
            <p:nvPicPr>
              <p:cNvPr id="5" name="Ink 4">
                <a:extLst>
                  <a:ext uri="{FF2B5EF4-FFF2-40B4-BE49-F238E27FC236}">
                    <a16:creationId xmlns:a16="http://schemas.microsoft.com/office/drawing/2014/main" id="{225DFFFB-46EB-479D-9CDF-E22BFEE9BF5A}"/>
                  </a:ext>
                </a:extLst>
              </p:cNvPr>
              <p:cNvPicPr/>
              <p:nvPr/>
            </p:nvPicPr>
            <p:blipFill>
              <a:blip r:embed="rId4"/>
              <a:stretch>
                <a:fillRect/>
              </a:stretch>
            </p:blipFill>
            <p:spPr>
              <a:xfrm>
                <a:off x="8049325" y="2539786"/>
                <a:ext cx="800518" cy="31404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DD0A71A-1882-40B9-8E8F-7D95901237EF}"/>
                  </a:ext>
                </a:extLst>
              </p14:cNvPr>
              <p14:cNvContentPartPr/>
              <p14:nvPr/>
            </p14:nvContentPartPr>
            <p14:xfrm>
              <a:off x="8054364" y="3101028"/>
              <a:ext cx="802080" cy="279360"/>
            </p14:xfrm>
          </p:contentPart>
        </mc:Choice>
        <mc:Fallback xmlns="">
          <p:pic>
            <p:nvPicPr>
              <p:cNvPr id="6" name="Ink 5">
                <a:extLst>
                  <a:ext uri="{FF2B5EF4-FFF2-40B4-BE49-F238E27FC236}">
                    <a16:creationId xmlns:a16="http://schemas.microsoft.com/office/drawing/2014/main" id="{6DD0A71A-1882-40B9-8E8F-7D95901237EF}"/>
                  </a:ext>
                </a:extLst>
              </p:cNvPr>
              <p:cNvPicPr/>
              <p:nvPr/>
            </p:nvPicPr>
            <p:blipFill>
              <a:blip r:embed="rId6"/>
              <a:stretch>
                <a:fillRect/>
              </a:stretch>
            </p:blipFill>
            <p:spPr>
              <a:xfrm>
                <a:off x="8048247" y="3095268"/>
                <a:ext cx="813595"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56AE8AAA-06FB-465D-BB14-95B44DD0FB86}"/>
                  </a:ext>
                </a:extLst>
              </p14:cNvPr>
              <p14:cNvContentPartPr/>
              <p14:nvPr/>
            </p14:nvContentPartPr>
            <p14:xfrm>
              <a:off x="3703884" y="6492228"/>
              <a:ext cx="1192080" cy="116880"/>
            </p14:xfrm>
          </p:contentPart>
        </mc:Choice>
        <mc:Fallback xmlns="">
          <p:pic>
            <p:nvPicPr>
              <p:cNvPr id="7" name="Ink 6">
                <a:extLst>
                  <a:ext uri="{FF2B5EF4-FFF2-40B4-BE49-F238E27FC236}">
                    <a16:creationId xmlns:a16="http://schemas.microsoft.com/office/drawing/2014/main" id="{56AE8AAA-06FB-465D-BB14-95B44DD0FB86}"/>
                  </a:ext>
                </a:extLst>
              </p:cNvPr>
              <p:cNvPicPr/>
              <p:nvPr/>
            </p:nvPicPr>
            <p:blipFill>
              <a:blip r:embed="rId8"/>
              <a:stretch>
                <a:fillRect/>
              </a:stretch>
            </p:blipFill>
            <p:spPr>
              <a:xfrm>
                <a:off x="3697763" y="6486474"/>
                <a:ext cx="1203961" cy="12874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30B002CE-30DE-40BE-9CAD-EBEB75CDC176}"/>
                  </a:ext>
                </a:extLst>
              </p14:cNvPr>
              <p14:cNvContentPartPr/>
              <p14:nvPr/>
            </p14:nvContentPartPr>
            <p14:xfrm>
              <a:off x="5879724" y="6558228"/>
              <a:ext cx="1651680" cy="4800"/>
            </p14:xfrm>
          </p:contentPart>
        </mc:Choice>
        <mc:Fallback xmlns="">
          <p:pic>
            <p:nvPicPr>
              <p:cNvPr id="8" name="Ink 7">
                <a:extLst>
                  <a:ext uri="{FF2B5EF4-FFF2-40B4-BE49-F238E27FC236}">
                    <a16:creationId xmlns:a16="http://schemas.microsoft.com/office/drawing/2014/main" id="{30B002CE-30DE-40BE-9CAD-EBEB75CDC176}"/>
                  </a:ext>
                </a:extLst>
              </p:cNvPr>
              <p:cNvPicPr/>
              <p:nvPr/>
            </p:nvPicPr>
            <p:blipFill>
              <a:blip r:embed="rId10"/>
              <a:stretch>
                <a:fillRect/>
              </a:stretch>
            </p:blipFill>
            <p:spPr>
              <a:xfrm>
                <a:off x="5873964" y="6551951"/>
                <a:ext cx="1663200" cy="1698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1D51A59C-D176-41B1-AAD5-89FE11742B00}"/>
                  </a:ext>
                </a:extLst>
              </p14:cNvPr>
              <p14:cNvContentPartPr/>
              <p14:nvPr/>
            </p14:nvContentPartPr>
            <p14:xfrm>
              <a:off x="5681004" y="5775108"/>
              <a:ext cx="814800" cy="244800"/>
            </p14:xfrm>
          </p:contentPart>
        </mc:Choice>
        <mc:Fallback xmlns="">
          <p:pic>
            <p:nvPicPr>
              <p:cNvPr id="9" name="Ink 8">
                <a:extLst>
                  <a:ext uri="{FF2B5EF4-FFF2-40B4-BE49-F238E27FC236}">
                    <a16:creationId xmlns:a16="http://schemas.microsoft.com/office/drawing/2014/main" id="{1D51A59C-D176-41B1-AAD5-89FE11742B00}"/>
                  </a:ext>
                </a:extLst>
              </p:cNvPr>
              <p:cNvPicPr/>
              <p:nvPr/>
            </p:nvPicPr>
            <p:blipFill>
              <a:blip r:embed="rId12"/>
              <a:stretch>
                <a:fillRect/>
              </a:stretch>
            </p:blipFill>
            <p:spPr>
              <a:xfrm>
                <a:off x="5675243" y="5769356"/>
                <a:ext cx="826682" cy="256303"/>
              </a:xfrm>
              <a:prstGeom prst="rect">
                <a:avLst/>
              </a:prstGeom>
            </p:spPr>
          </p:pic>
        </mc:Fallback>
      </mc:AlternateContent>
    </p:spTree>
    <p:extLst>
      <p:ext uri="{BB962C8B-B14F-4D97-AF65-F5344CB8AC3E}">
        <p14:creationId xmlns:p14="http://schemas.microsoft.com/office/powerpoint/2010/main" val="333299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C25AF9-A585-4322-8FDB-9A831CB64FAE}"/>
              </a:ext>
            </a:extLst>
          </p:cNvPr>
          <p:cNvPicPr>
            <a:picLocks noGrp="1" noChangeAspect="1"/>
          </p:cNvPicPr>
          <p:nvPr>
            <p:ph idx="1"/>
          </p:nvPr>
        </p:nvPicPr>
        <p:blipFill>
          <a:blip r:embed="rId2"/>
          <a:stretch>
            <a:fillRect/>
          </a:stretch>
        </p:blipFill>
        <p:spPr>
          <a:xfrm>
            <a:off x="643467" y="1872822"/>
            <a:ext cx="10905066" cy="4617064"/>
          </a:xfrm>
          <a:prstGeom prst="rect">
            <a:avLst/>
          </a:prstGeom>
        </p:spPr>
      </p:pic>
      <p:sp>
        <p:nvSpPr>
          <p:cNvPr id="3" name="Title 1">
            <a:extLst>
              <a:ext uri="{FF2B5EF4-FFF2-40B4-BE49-F238E27FC236}">
                <a16:creationId xmlns:a16="http://schemas.microsoft.com/office/drawing/2014/main" id="{2DE36C60-4EB2-4594-9C64-09B82152B01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altLang="zh-CN" sz="3200" b="1" dirty="0"/>
              <a:t>Two tail t-test on SUBSET 2:</a:t>
            </a:r>
            <a:endParaRPr lang="en-US" sz="3200" kern="1200" dirty="0">
              <a:solidFill>
                <a:schemeClr val="bg1"/>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1414225-044B-4395-82EE-243BE8D51058}"/>
                  </a:ext>
                </a:extLst>
              </p14:cNvPr>
              <p14:cNvContentPartPr/>
              <p14:nvPr/>
            </p14:nvContentPartPr>
            <p14:xfrm>
              <a:off x="10310844" y="2869668"/>
              <a:ext cx="963840" cy="672960"/>
            </p14:xfrm>
          </p:contentPart>
        </mc:Choice>
        <mc:Fallback xmlns="">
          <p:pic>
            <p:nvPicPr>
              <p:cNvPr id="6" name="Ink 5">
                <a:extLst>
                  <a:ext uri="{FF2B5EF4-FFF2-40B4-BE49-F238E27FC236}">
                    <a16:creationId xmlns:a16="http://schemas.microsoft.com/office/drawing/2014/main" id="{21414225-044B-4395-82EE-243BE8D51058}"/>
                  </a:ext>
                </a:extLst>
              </p:cNvPr>
              <p:cNvPicPr/>
              <p:nvPr/>
            </p:nvPicPr>
            <p:blipFill>
              <a:blip r:embed="rId4"/>
              <a:stretch>
                <a:fillRect/>
              </a:stretch>
            </p:blipFill>
            <p:spPr>
              <a:xfrm>
                <a:off x="10298963" y="2857786"/>
                <a:ext cx="987603" cy="6963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7EC3F38-0BEC-4403-99DA-88FF77129E14}"/>
                  </a:ext>
                </a:extLst>
              </p14:cNvPr>
              <p14:cNvContentPartPr/>
              <p14:nvPr/>
            </p14:nvContentPartPr>
            <p14:xfrm>
              <a:off x="4016364" y="6214788"/>
              <a:ext cx="2240640" cy="47760"/>
            </p14:xfrm>
          </p:contentPart>
        </mc:Choice>
        <mc:Fallback xmlns="">
          <p:pic>
            <p:nvPicPr>
              <p:cNvPr id="7" name="Ink 6">
                <a:extLst>
                  <a:ext uri="{FF2B5EF4-FFF2-40B4-BE49-F238E27FC236}">
                    <a16:creationId xmlns:a16="http://schemas.microsoft.com/office/drawing/2014/main" id="{27EC3F38-0BEC-4403-99DA-88FF77129E14}"/>
                  </a:ext>
                </a:extLst>
              </p:cNvPr>
              <p:cNvPicPr/>
              <p:nvPr/>
            </p:nvPicPr>
            <p:blipFill>
              <a:blip r:embed="rId6"/>
              <a:stretch>
                <a:fillRect/>
              </a:stretch>
            </p:blipFill>
            <p:spPr>
              <a:xfrm>
                <a:off x="4004486" y="6203026"/>
                <a:ext cx="2264036" cy="7092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45F6DED-E0DB-4843-9AFA-84FD67156657}"/>
                  </a:ext>
                </a:extLst>
              </p14:cNvPr>
              <p14:cNvContentPartPr/>
              <p14:nvPr/>
            </p14:nvContentPartPr>
            <p14:xfrm>
              <a:off x="8136924" y="6238548"/>
              <a:ext cx="972480" cy="12240"/>
            </p14:xfrm>
          </p:contentPart>
        </mc:Choice>
        <mc:Fallback xmlns="">
          <p:pic>
            <p:nvPicPr>
              <p:cNvPr id="8" name="Ink 7">
                <a:extLst>
                  <a:ext uri="{FF2B5EF4-FFF2-40B4-BE49-F238E27FC236}">
                    <a16:creationId xmlns:a16="http://schemas.microsoft.com/office/drawing/2014/main" id="{045F6DED-E0DB-4843-9AFA-84FD67156657}"/>
                  </a:ext>
                </a:extLst>
              </p:cNvPr>
              <p:cNvPicPr/>
              <p:nvPr/>
            </p:nvPicPr>
            <p:blipFill>
              <a:blip r:embed="rId8"/>
              <a:stretch>
                <a:fillRect/>
              </a:stretch>
            </p:blipFill>
            <p:spPr>
              <a:xfrm>
                <a:off x="8125043" y="6227007"/>
                <a:ext cx="996243" cy="34971"/>
              </a:xfrm>
              <a:prstGeom prst="rect">
                <a:avLst/>
              </a:prstGeom>
            </p:spPr>
          </p:pic>
        </mc:Fallback>
      </mc:AlternateContent>
    </p:spTree>
    <p:extLst>
      <p:ext uri="{BB962C8B-B14F-4D97-AF65-F5344CB8AC3E}">
        <p14:creationId xmlns:p14="http://schemas.microsoft.com/office/powerpoint/2010/main" val="251299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F47A-019D-4F23-B0FF-ED02C9923634}"/>
              </a:ext>
            </a:extLst>
          </p:cNvPr>
          <p:cNvSpPr>
            <a:spLocks noGrp="1"/>
          </p:cNvSpPr>
          <p:nvPr>
            <p:ph type="title"/>
          </p:nvPr>
        </p:nvSpPr>
        <p:spPr>
          <a:xfrm>
            <a:off x="646112" y="452718"/>
            <a:ext cx="6547902" cy="785773"/>
          </a:xfrm>
        </p:spPr>
        <p:txBody>
          <a:bodyPr/>
          <a:lstStyle/>
          <a:p>
            <a:r>
              <a:rPr lang="en-US" b="1" dirty="0"/>
              <a:t>Conclusions on Subset 1</a:t>
            </a:r>
            <a:endParaRPr lang="en-US" dirty="0"/>
          </a:p>
        </p:txBody>
      </p:sp>
      <p:sp>
        <p:nvSpPr>
          <p:cNvPr id="3" name="Content Placeholder 2">
            <a:extLst>
              <a:ext uri="{FF2B5EF4-FFF2-40B4-BE49-F238E27FC236}">
                <a16:creationId xmlns:a16="http://schemas.microsoft.com/office/drawing/2014/main" id="{1F3E6165-3649-4033-B9C8-17E6359DD6CA}"/>
              </a:ext>
            </a:extLst>
          </p:cNvPr>
          <p:cNvSpPr>
            <a:spLocks noGrp="1"/>
          </p:cNvSpPr>
          <p:nvPr>
            <p:ph idx="1"/>
          </p:nvPr>
        </p:nvSpPr>
        <p:spPr>
          <a:xfrm>
            <a:off x="462707" y="1656869"/>
            <a:ext cx="6301649" cy="4336308"/>
          </a:xfrm>
        </p:spPr>
        <p:txBody>
          <a:bodyPr>
            <a:normAutofit/>
          </a:bodyPr>
          <a:lstStyle/>
          <a:p>
            <a:r>
              <a:rPr lang="en-US" dirty="0"/>
              <a:t>Based on the t-tests, firms adopting new-issue DRPs have a significantly greater </a:t>
            </a:r>
            <a:r>
              <a:rPr lang="en-US" b="1" dirty="0"/>
              <a:t>past asset growth rate (</a:t>
            </a:r>
            <a:r>
              <a:rPr lang="en-US" b="1" dirty="0" err="1"/>
              <a:t>Pagr</a:t>
            </a:r>
            <a:r>
              <a:rPr lang="en-US" b="1" dirty="0"/>
              <a:t>), debt-to-assets ratio (Debt),  systematic risk (Beta) and Institutional holdings</a:t>
            </a:r>
            <a:r>
              <a:rPr lang="en-US" dirty="0"/>
              <a:t> than do the matching non-DRP firms. </a:t>
            </a:r>
          </a:p>
          <a:p>
            <a:endParaRPr lang="en-US" dirty="0"/>
          </a:p>
          <a:p>
            <a:r>
              <a:rPr lang="en-US" dirty="0"/>
              <a:t>The logistic regression shows the importance of two performance-related variables </a:t>
            </a:r>
            <a:r>
              <a:rPr lang="en-US" b="1" dirty="0"/>
              <a:t>(</a:t>
            </a:r>
            <a:r>
              <a:rPr lang="en-US" b="1" dirty="0" err="1"/>
              <a:t>Pagr</a:t>
            </a:r>
            <a:r>
              <a:rPr lang="en-US" b="1" dirty="0"/>
              <a:t> and Arcs) </a:t>
            </a:r>
            <a:r>
              <a:rPr lang="en-US" dirty="0"/>
              <a:t>in differentiating between these two groups. The estimated equation correctly classifies 75.0 percent of the firms into the appropriate categories. </a:t>
            </a:r>
          </a:p>
          <a:p>
            <a:endParaRPr lang="en-US" dirty="0"/>
          </a:p>
        </p:txBody>
      </p:sp>
      <p:sp>
        <p:nvSpPr>
          <p:cNvPr id="5" name="Content Placeholder 2">
            <a:extLst>
              <a:ext uri="{FF2B5EF4-FFF2-40B4-BE49-F238E27FC236}">
                <a16:creationId xmlns:a16="http://schemas.microsoft.com/office/drawing/2014/main" id="{23E51C96-3B25-4C48-BCFE-653253EA112E}"/>
              </a:ext>
            </a:extLst>
          </p:cNvPr>
          <p:cNvSpPr txBox="1">
            <a:spLocks/>
          </p:cNvSpPr>
          <p:nvPr/>
        </p:nvSpPr>
        <p:spPr>
          <a:xfrm>
            <a:off x="7996409" y="1656868"/>
            <a:ext cx="4065225" cy="45786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a:p>
            <a:r>
              <a:rPr lang="en-US" dirty="0"/>
              <a:t>Results of both t-tests and logit regression show some support for the better past performance argument. </a:t>
            </a:r>
          </a:p>
          <a:p>
            <a:endParaRPr lang="en-US" dirty="0"/>
          </a:p>
          <a:p>
            <a:r>
              <a:rPr lang="en-US" dirty="0"/>
              <a:t>The t-tests also provide support for the broadening the ownership base argument. </a:t>
            </a:r>
          </a:p>
          <a:p>
            <a:endParaRPr lang="en-US" dirty="0"/>
          </a:p>
          <a:p>
            <a:endParaRPr lang="en-US" dirty="0"/>
          </a:p>
        </p:txBody>
      </p:sp>
    </p:spTree>
    <p:extLst>
      <p:ext uri="{BB962C8B-B14F-4D97-AF65-F5344CB8AC3E}">
        <p14:creationId xmlns:p14="http://schemas.microsoft.com/office/powerpoint/2010/main" val="147627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F47A-019D-4F23-B0FF-ED02C9923634}"/>
              </a:ext>
            </a:extLst>
          </p:cNvPr>
          <p:cNvSpPr>
            <a:spLocks noGrp="1"/>
          </p:cNvSpPr>
          <p:nvPr>
            <p:ph type="title"/>
          </p:nvPr>
        </p:nvSpPr>
        <p:spPr>
          <a:xfrm>
            <a:off x="646112" y="452718"/>
            <a:ext cx="6669088" cy="785773"/>
          </a:xfrm>
        </p:spPr>
        <p:txBody>
          <a:bodyPr/>
          <a:lstStyle/>
          <a:p>
            <a:r>
              <a:rPr lang="en-US" b="1" dirty="0"/>
              <a:t>Conclusions on Subset 2</a:t>
            </a:r>
            <a:endParaRPr lang="en-US" dirty="0"/>
          </a:p>
        </p:txBody>
      </p:sp>
      <p:sp>
        <p:nvSpPr>
          <p:cNvPr id="3" name="Content Placeholder 2">
            <a:extLst>
              <a:ext uri="{FF2B5EF4-FFF2-40B4-BE49-F238E27FC236}">
                <a16:creationId xmlns:a16="http://schemas.microsoft.com/office/drawing/2014/main" id="{1F3E6165-3649-4033-B9C8-17E6359DD6CA}"/>
              </a:ext>
            </a:extLst>
          </p:cNvPr>
          <p:cNvSpPr>
            <a:spLocks noGrp="1"/>
          </p:cNvSpPr>
          <p:nvPr>
            <p:ph idx="1"/>
          </p:nvPr>
        </p:nvSpPr>
        <p:spPr>
          <a:xfrm>
            <a:off x="342170" y="2025932"/>
            <a:ext cx="6003546" cy="2766405"/>
          </a:xfrm>
        </p:spPr>
        <p:txBody>
          <a:bodyPr>
            <a:normAutofit/>
          </a:bodyPr>
          <a:lstStyle/>
          <a:p>
            <a:endParaRPr lang="en-US" dirty="0"/>
          </a:p>
          <a:p>
            <a:r>
              <a:rPr lang="en-US" dirty="0"/>
              <a:t>Based on the t-tests, firms discontinuing new-issue DRPs have lower </a:t>
            </a:r>
            <a:r>
              <a:rPr lang="en-US" b="1" dirty="0"/>
              <a:t>past asset growth rate (</a:t>
            </a:r>
            <a:r>
              <a:rPr lang="en-US" b="1" dirty="0" err="1"/>
              <a:t>Pagr</a:t>
            </a:r>
            <a:r>
              <a:rPr lang="en-US" b="1" dirty="0"/>
              <a:t>) and market-to-book ratio (</a:t>
            </a:r>
            <a:r>
              <a:rPr lang="en-US" b="1" dirty="0" err="1"/>
              <a:t>Mkbk</a:t>
            </a:r>
            <a:r>
              <a:rPr lang="en-US" b="1" dirty="0"/>
              <a:t>), </a:t>
            </a:r>
            <a:r>
              <a:rPr lang="en-US" dirty="0"/>
              <a:t>both at the 0.10 level, compared with matching non-DRP firms.</a:t>
            </a:r>
          </a:p>
          <a:p>
            <a:endParaRPr lang="en-US" dirty="0"/>
          </a:p>
          <a:p>
            <a:endParaRPr lang="en-US" dirty="0"/>
          </a:p>
        </p:txBody>
      </p:sp>
      <p:sp>
        <p:nvSpPr>
          <p:cNvPr id="6" name="Content Placeholder 2">
            <a:extLst>
              <a:ext uri="{FF2B5EF4-FFF2-40B4-BE49-F238E27FC236}">
                <a16:creationId xmlns:a16="http://schemas.microsoft.com/office/drawing/2014/main" id="{D60E7D0E-3BDE-487A-A8C8-8B74234749AF}"/>
              </a:ext>
            </a:extLst>
          </p:cNvPr>
          <p:cNvSpPr txBox="1">
            <a:spLocks/>
          </p:cNvSpPr>
          <p:nvPr/>
        </p:nvSpPr>
        <p:spPr>
          <a:xfrm>
            <a:off x="6852491" y="2364700"/>
            <a:ext cx="5045725" cy="2088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a:p>
            <a:r>
              <a:rPr lang="en-US" dirty="0"/>
              <a:t>Results show some support for the better past performance argument. </a:t>
            </a:r>
          </a:p>
          <a:p>
            <a:endParaRPr lang="en-US" dirty="0"/>
          </a:p>
        </p:txBody>
      </p:sp>
    </p:spTree>
    <p:extLst>
      <p:ext uri="{BB962C8B-B14F-4D97-AF65-F5344CB8AC3E}">
        <p14:creationId xmlns:p14="http://schemas.microsoft.com/office/powerpoint/2010/main" val="251921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F47A-019D-4F23-B0FF-ED02C9923634}"/>
              </a:ext>
            </a:extLst>
          </p:cNvPr>
          <p:cNvSpPr>
            <a:spLocks noGrp="1"/>
          </p:cNvSpPr>
          <p:nvPr>
            <p:ph type="title"/>
          </p:nvPr>
        </p:nvSpPr>
        <p:spPr/>
        <p:txBody>
          <a:bodyPr/>
          <a:lstStyle/>
          <a:p>
            <a:r>
              <a:rPr lang="en-US" b="1" dirty="0"/>
              <a:t>Summary and Conclusions</a:t>
            </a:r>
            <a:endParaRPr lang="en-US" dirty="0"/>
          </a:p>
        </p:txBody>
      </p:sp>
      <p:sp>
        <p:nvSpPr>
          <p:cNvPr id="3" name="Content Placeholder 2">
            <a:extLst>
              <a:ext uri="{FF2B5EF4-FFF2-40B4-BE49-F238E27FC236}">
                <a16:creationId xmlns:a16="http://schemas.microsoft.com/office/drawing/2014/main" id="{1F3E6165-3649-4033-B9C8-17E6359DD6CA}"/>
              </a:ext>
            </a:extLst>
          </p:cNvPr>
          <p:cNvSpPr>
            <a:spLocks noGrp="1"/>
          </p:cNvSpPr>
          <p:nvPr>
            <p:ph idx="1"/>
          </p:nvPr>
        </p:nvSpPr>
        <p:spPr>
          <a:xfrm>
            <a:off x="1103312" y="2052918"/>
            <a:ext cx="10089825" cy="3741954"/>
          </a:xfrm>
        </p:spPr>
        <p:txBody>
          <a:bodyPr>
            <a:normAutofit/>
          </a:bodyPr>
          <a:lstStyle/>
          <a:p>
            <a:r>
              <a:rPr lang="en-US" sz="2400" dirty="0"/>
              <a:t>Overall, the results lend some support to the notion that firms </a:t>
            </a:r>
            <a:r>
              <a:rPr lang="en-US" sz="2400" b="1" dirty="0"/>
              <a:t>needing funds</a:t>
            </a:r>
            <a:r>
              <a:rPr lang="en-US" sz="2400" dirty="0"/>
              <a:t> initiate new-issue DRPs, and they discontinue such plans when the </a:t>
            </a:r>
            <a:r>
              <a:rPr lang="en-US" sz="2400" b="1" dirty="0"/>
              <a:t>need for external funding diminishes</a:t>
            </a:r>
            <a:r>
              <a:rPr lang="en-US" sz="2400" dirty="0"/>
              <a:t>. </a:t>
            </a:r>
          </a:p>
          <a:p>
            <a:endParaRPr lang="en-US" sz="2400" dirty="0"/>
          </a:p>
          <a:p>
            <a:r>
              <a:rPr lang="en-US" sz="2400" dirty="0"/>
              <a:t>This study provides new insights involving the characteristics of firms adopting and discontinuing new-issue DRPs.</a:t>
            </a:r>
          </a:p>
        </p:txBody>
      </p:sp>
    </p:spTree>
    <p:extLst>
      <p:ext uri="{BB962C8B-B14F-4D97-AF65-F5344CB8AC3E}">
        <p14:creationId xmlns:p14="http://schemas.microsoft.com/office/powerpoint/2010/main" val="94820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7965-F481-460B-843C-BF2789B91C64}"/>
              </a:ext>
            </a:extLst>
          </p:cNvPr>
          <p:cNvSpPr>
            <a:spLocks noGrp="1"/>
          </p:cNvSpPr>
          <p:nvPr>
            <p:ph type="title"/>
          </p:nvPr>
        </p:nvSpPr>
        <p:spPr/>
        <p:txBody>
          <a:bodyPr/>
          <a:lstStyle/>
          <a:p>
            <a:r>
              <a:rPr lang="en-US" b="1" dirty="0"/>
              <a:t>Dividend Reinvestment Plan</a:t>
            </a:r>
          </a:p>
        </p:txBody>
      </p:sp>
      <p:sp>
        <p:nvSpPr>
          <p:cNvPr id="3" name="Content Placeholder 2">
            <a:extLst>
              <a:ext uri="{FF2B5EF4-FFF2-40B4-BE49-F238E27FC236}">
                <a16:creationId xmlns:a16="http://schemas.microsoft.com/office/drawing/2014/main" id="{B4134647-6735-4601-B3AA-36E64DF48232}"/>
              </a:ext>
            </a:extLst>
          </p:cNvPr>
          <p:cNvSpPr>
            <a:spLocks noGrp="1"/>
          </p:cNvSpPr>
          <p:nvPr>
            <p:ph idx="1"/>
          </p:nvPr>
        </p:nvSpPr>
        <p:spPr>
          <a:xfrm>
            <a:off x="1011872" y="1853248"/>
            <a:ext cx="10458768" cy="3870362"/>
          </a:xfrm>
        </p:spPr>
        <p:txBody>
          <a:bodyPr>
            <a:normAutofit/>
          </a:bodyPr>
          <a:lstStyle/>
          <a:p>
            <a:r>
              <a:rPr lang="en-US" sz="2800" dirty="0"/>
              <a:t>In a dividend reinvestment plan (DRP), the participating company provides its shareholders with an option to use the announced dividends either to receive the payment in cash or use the amount to purchase additional shares.</a:t>
            </a:r>
          </a:p>
          <a:p>
            <a:pPr marL="0" indent="0">
              <a:buNone/>
            </a:pPr>
            <a:r>
              <a:rPr lang="en-US" sz="2800" dirty="0"/>
              <a:t> </a:t>
            </a:r>
          </a:p>
          <a:p>
            <a:r>
              <a:rPr lang="en-US" sz="2800" dirty="0"/>
              <a:t>New-Issue Plans: provide a source of additional equity to the firm in the form of reinvested dividends</a:t>
            </a:r>
          </a:p>
          <a:p>
            <a:endParaRPr lang="en-US" dirty="0"/>
          </a:p>
        </p:txBody>
      </p:sp>
    </p:spTree>
    <p:extLst>
      <p:ext uri="{BB962C8B-B14F-4D97-AF65-F5344CB8AC3E}">
        <p14:creationId xmlns:p14="http://schemas.microsoft.com/office/powerpoint/2010/main" val="393932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F47A-019D-4F23-B0FF-ED02C9923634}"/>
              </a:ext>
            </a:extLst>
          </p:cNvPr>
          <p:cNvSpPr>
            <a:spLocks noGrp="1"/>
          </p:cNvSpPr>
          <p:nvPr>
            <p:ph type="title"/>
          </p:nvPr>
        </p:nvSpPr>
        <p:spPr/>
        <p:txBody>
          <a:bodyPr/>
          <a:lstStyle/>
          <a:p>
            <a:r>
              <a:rPr lang="en-US" b="1" dirty="0"/>
              <a:t>R</a:t>
            </a:r>
            <a:r>
              <a:rPr lang="en-US" altLang="zh-CN" b="1" dirty="0"/>
              <a:t>eflections</a:t>
            </a:r>
            <a:endParaRPr lang="en-US" dirty="0"/>
          </a:p>
        </p:txBody>
      </p:sp>
      <p:sp>
        <p:nvSpPr>
          <p:cNvPr id="3" name="Content Placeholder 2">
            <a:extLst>
              <a:ext uri="{FF2B5EF4-FFF2-40B4-BE49-F238E27FC236}">
                <a16:creationId xmlns:a16="http://schemas.microsoft.com/office/drawing/2014/main" id="{1F3E6165-3649-4033-B9C8-17E6359DD6CA}"/>
              </a:ext>
            </a:extLst>
          </p:cNvPr>
          <p:cNvSpPr>
            <a:spLocks noGrp="1"/>
          </p:cNvSpPr>
          <p:nvPr>
            <p:ph idx="1"/>
          </p:nvPr>
        </p:nvSpPr>
        <p:spPr>
          <a:xfrm>
            <a:off x="1103312" y="1601656"/>
            <a:ext cx="10089825" cy="4692265"/>
          </a:xfrm>
        </p:spPr>
        <p:txBody>
          <a:bodyPr>
            <a:normAutofit/>
          </a:bodyPr>
          <a:lstStyle/>
          <a:p>
            <a:r>
              <a:rPr lang="en-US" sz="2400" dirty="0"/>
              <a:t>Investment behavior of investors in China</a:t>
            </a:r>
          </a:p>
          <a:p>
            <a:pPr marL="0" indent="0">
              <a:buNone/>
            </a:pPr>
            <a:endParaRPr lang="en-US" sz="2400" dirty="0"/>
          </a:p>
          <a:p>
            <a:r>
              <a:rPr lang="en-US" sz="2400" dirty="0"/>
              <a:t>Its impacts: </a:t>
            </a:r>
          </a:p>
          <a:p>
            <a:pPr marL="0" indent="0">
              <a:buNone/>
            </a:pPr>
            <a:r>
              <a:rPr lang="en-US" sz="2400" dirty="0"/>
              <a:t>     Market Volatility</a:t>
            </a:r>
          </a:p>
          <a:p>
            <a:pPr marL="0" indent="0">
              <a:buNone/>
            </a:pPr>
            <a:r>
              <a:rPr lang="en-US" sz="2400" dirty="0"/>
              <a:t>     Market as a indicator of economy</a:t>
            </a:r>
          </a:p>
          <a:p>
            <a:pPr marL="0" indent="0">
              <a:buNone/>
            </a:pPr>
            <a:r>
              <a:rPr lang="en-US" sz="2400" dirty="0"/>
              <a:t>     Valuation difficulties</a:t>
            </a:r>
          </a:p>
          <a:p>
            <a:pPr marL="0" indent="0">
              <a:buNone/>
            </a:pPr>
            <a:endParaRPr lang="en-US" sz="2400" dirty="0"/>
          </a:p>
          <a:p>
            <a:pPr marL="0" indent="0">
              <a:buNone/>
            </a:pPr>
            <a:r>
              <a:rPr lang="en-US" sz="2400" dirty="0"/>
              <a:t>Market improvement requires top-down as well as </a:t>
            </a:r>
            <a:r>
              <a:rPr lang="en-US" sz="2400" dirty="0" err="1"/>
              <a:t>bottem</a:t>
            </a:r>
            <a:r>
              <a:rPr lang="en-US" sz="2400" dirty="0"/>
              <a:t> up efforts.</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23838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40C-607B-4DD3-8208-1911EC125D65}"/>
              </a:ext>
            </a:extLst>
          </p:cNvPr>
          <p:cNvSpPr>
            <a:spLocks noGrp="1"/>
          </p:cNvSpPr>
          <p:nvPr>
            <p:ph type="title"/>
          </p:nvPr>
        </p:nvSpPr>
        <p:spPr>
          <a:xfrm>
            <a:off x="589721" y="365125"/>
            <a:ext cx="11208026" cy="1325563"/>
          </a:xfrm>
        </p:spPr>
        <p:txBody>
          <a:bodyPr/>
          <a:lstStyle/>
          <a:p>
            <a:r>
              <a:rPr lang="en-US" b="1" dirty="0"/>
              <a:t>Raising Equity Through DRPs Versus Underwriters</a:t>
            </a:r>
            <a:endParaRPr lang="en-US" dirty="0"/>
          </a:p>
        </p:txBody>
      </p:sp>
      <p:sp>
        <p:nvSpPr>
          <p:cNvPr id="3" name="Content Placeholder 2">
            <a:extLst>
              <a:ext uri="{FF2B5EF4-FFF2-40B4-BE49-F238E27FC236}">
                <a16:creationId xmlns:a16="http://schemas.microsoft.com/office/drawing/2014/main" id="{5EBFF5B9-A651-4A1F-8C8F-697936DE5914}"/>
              </a:ext>
            </a:extLst>
          </p:cNvPr>
          <p:cNvSpPr>
            <a:spLocks noGrp="1"/>
          </p:cNvSpPr>
          <p:nvPr>
            <p:ph idx="1"/>
          </p:nvPr>
        </p:nvSpPr>
        <p:spPr/>
        <p:txBody>
          <a:bodyPr>
            <a:normAutofit fontScale="85000" lnSpcReduction="10000"/>
          </a:bodyPr>
          <a:lstStyle/>
          <a:p>
            <a:r>
              <a:rPr lang="en-US" dirty="0"/>
              <a:t>On the negative side</a:t>
            </a:r>
            <a:r>
              <a:rPr lang="en-US" b="1" dirty="0"/>
              <a:t>, using new-issue DRPs to raise equity avoids market scrutiny and increases investor uncertainty</a:t>
            </a:r>
            <a:r>
              <a:rPr lang="en-US" dirty="0"/>
              <a:t>. Evidence by </a:t>
            </a:r>
            <a:r>
              <a:rPr lang="en-US" dirty="0" err="1"/>
              <a:t>Barnea</a:t>
            </a:r>
            <a:r>
              <a:rPr lang="en-US" dirty="0"/>
              <a:t>, Haugen, and </a:t>
            </a:r>
            <a:r>
              <a:rPr lang="en-US" dirty="0" err="1"/>
              <a:t>Senbet</a:t>
            </a:r>
            <a:r>
              <a:rPr lang="en-US" dirty="0"/>
              <a:t> (1980) and Kao and Wu (1990) shows that forcing firms to enter the financial markets reduces agency costs. Also, </a:t>
            </a:r>
            <a:r>
              <a:rPr lang="en-US" b="1" dirty="0"/>
              <a:t>firms using new-issue DRPs to raise equity lose underwriter certification of a new offering.</a:t>
            </a:r>
            <a:r>
              <a:rPr lang="en-US" dirty="0"/>
              <a:t> Issuers using a prestigious underwriter to certify the quality of the public offering may benefit shareholders by achieving a higher offering price. </a:t>
            </a:r>
            <a:r>
              <a:rPr lang="en-US" dirty="0" err="1"/>
              <a:t>Tinic</a:t>
            </a:r>
            <a:r>
              <a:rPr lang="en-US" dirty="0"/>
              <a:t> (1988) suggests that reduced security returns are likely to result from losing underwriter certification on a new offering. </a:t>
            </a:r>
          </a:p>
          <a:p>
            <a:endParaRPr lang="en-US" dirty="0"/>
          </a:p>
          <a:p>
            <a:r>
              <a:rPr lang="en-US" dirty="0"/>
              <a:t>On the positive side, </a:t>
            </a:r>
            <a:r>
              <a:rPr lang="en-US" b="1" dirty="0"/>
              <a:t>using new-issue DRPs to raise equity avoids the negative signal a new equity offering provides.</a:t>
            </a:r>
            <a:r>
              <a:rPr lang="en-US" dirty="0"/>
              <a:t> Asquith and Mullins (1986) find that a new offering of common stock to the public signals negative information to investors, resulting in decline in shareholder wealth. Compared with issuing shares directly via an underwritten offering, investors are likely to view regular issuances of shares via new-issue DRPs as having a weaker signal. </a:t>
            </a:r>
            <a:r>
              <a:rPr lang="en-US" b="1" dirty="0"/>
              <a:t>Using new-issue DRPs also avoids flotation costs associated with a new offering.</a:t>
            </a:r>
          </a:p>
          <a:p>
            <a:endParaRPr lang="en-US" dirty="0"/>
          </a:p>
        </p:txBody>
      </p:sp>
    </p:spTree>
    <p:extLst>
      <p:ext uri="{BB962C8B-B14F-4D97-AF65-F5344CB8AC3E}">
        <p14:creationId xmlns:p14="http://schemas.microsoft.com/office/powerpoint/2010/main" val="106386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AFC0-5781-4EBB-A315-6520A514CF4F}"/>
              </a:ext>
            </a:extLst>
          </p:cNvPr>
          <p:cNvSpPr>
            <a:spLocks noGrp="1"/>
          </p:cNvSpPr>
          <p:nvPr>
            <p:ph type="title"/>
          </p:nvPr>
        </p:nvSpPr>
        <p:spPr/>
        <p:txBody>
          <a:bodyPr/>
          <a:lstStyle/>
          <a:p>
            <a:r>
              <a:rPr lang="en-US" b="1" dirty="0"/>
              <a:t>Questions</a:t>
            </a:r>
          </a:p>
        </p:txBody>
      </p:sp>
      <p:sp>
        <p:nvSpPr>
          <p:cNvPr id="3" name="Content Placeholder 2">
            <a:extLst>
              <a:ext uri="{FF2B5EF4-FFF2-40B4-BE49-F238E27FC236}">
                <a16:creationId xmlns:a16="http://schemas.microsoft.com/office/drawing/2014/main" id="{3CE3604C-5D02-4587-A8CB-0A4AB337D34D}"/>
              </a:ext>
            </a:extLst>
          </p:cNvPr>
          <p:cNvSpPr>
            <a:spLocks noGrp="1"/>
          </p:cNvSpPr>
          <p:nvPr>
            <p:ph idx="1"/>
          </p:nvPr>
        </p:nvSpPr>
        <p:spPr>
          <a:xfrm>
            <a:off x="1720256" y="2504610"/>
            <a:ext cx="8946541" cy="1946205"/>
          </a:xfrm>
        </p:spPr>
        <p:txBody>
          <a:bodyPr/>
          <a:lstStyle/>
          <a:p>
            <a:r>
              <a:rPr lang="en-US" dirty="0"/>
              <a:t>First, why do some firms in the same industry and with similar size offer new-issue DRPs, while others do not?</a:t>
            </a:r>
          </a:p>
          <a:p>
            <a:pPr marL="0" indent="0">
              <a:buNone/>
            </a:pPr>
            <a:endParaRPr lang="en-US" dirty="0"/>
          </a:p>
          <a:p>
            <a:r>
              <a:rPr lang="en-US" dirty="0"/>
              <a:t>Second, why do some firms abandon their new-issue DRPs? </a:t>
            </a:r>
          </a:p>
        </p:txBody>
      </p:sp>
    </p:spTree>
    <p:extLst>
      <p:ext uri="{BB962C8B-B14F-4D97-AF65-F5344CB8AC3E}">
        <p14:creationId xmlns:p14="http://schemas.microsoft.com/office/powerpoint/2010/main" val="65456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8EF0-B053-483D-8BD2-ABCA1462ACCD}"/>
              </a:ext>
            </a:extLst>
          </p:cNvPr>
          <p:cNvSpPr>
            <a:spLocks noGrp="1"/>
          </p:cNvSpPr>
          <p:nvPr>
            <p:ph type="title"/>
          </p:nvPr>
        </p:nvSpPr>
        <p:spPr/>
        <p:txBody>
          <a:bodyPr/>
          <a:lstStyle/>
          <a:p>
            <a:r>
              <a:rPr lang="en-US" b="1" dirty="0"/>
              <a:t>1.Why firms adopt new-issue DRPs</a:t>
            </a:r>
          </a:p>
        </p:txBody>
      </p:sp>
      <p:sp>
        <p:nvSpPr>
          <p:cNvPr id="3" name="Content Placeholder 2">
            <a:extLst>
              <a:ext uri="{FF2B5EF4-FFF2-40B4-BE49-F238E27FC236}">
                <a16:creationId xmlns:a16="http://schemas.microsoft.com/office/drawing/2014/main" id="{B9CBB68C-AD07-4E55-99CE-5C45F0A11C06}"/>
              </a:ext>
            </a:extLst>
          </p:cNvPr>
          <p:cNvSpPr>
            <a:spLocks noGrp="1"/>
          </p:cNvSpPr>
          <p:nvPr>
            <p:ph idx="1"/>
          </p:nvPr>
        </p:nvSpPr>
        <p:spPr/>
        <p:txBody>
          <a:bodyPr/>
          <a:lstStyle/>
          <a:p>
            <a:pPr marL="0" indent="0">
              <a:buNone/>
            </a:pPr>
            <a:r>
              <a:rPr lang="en-US" dirty="0"/>
              <a:t>Three arguments for why firms adopt new-issue DRPs: </a:t>
            </a:r>
          </a:p>
          <a:p>
            <a:r>
              <a:rPr lang="en-US" dirty="0"/>
              <a:t>1: the better past performance or higher future growth argument, </a:t>
            </a:r>
          </a:p>
          <a:p>
            <a:pPr marL="0" indent="0">
              <a:buNone/>
            </a:pPr>
            <a:endParaRPr lang="en-US" dirty="0"/>
          </a:p>
          <a:p>
            <a:r>
              <a:rPr lang="en-US" dirty="0"/>
              <a:t>2: the capital structure argument</a:t>
            </a:r>
          </a:p>
          <a:p>
            <a:pPr marL="0" indent="0">
              <a:buNone/>
            </a:pPr>
            <a:endParaRPr lang="en-US" dirty="0"/>
          </a:p>
          <a:p>
            <a:r>
              <a:rPr lang="en-US" dirty="0"/>
              <a:t>3: the broadening the shareholder base argument. </a:t>
            </a:r>
          </a:p>
          <a:p>
            <a:endParaRPr lang="en-US" dirty="0"/>
          </a:p>
        </p:txBody>
      </p:sp>
    </p:spTree>
    <p:extLst>
      <p:ext uri="{BB962C8B-B14F-4D97-AF65-F5344CB8AC3E}">
        <p14:creationId xmlns:p14="http://schemas.microsoft.com/office/powerpoint/2010/main" val="211269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B624-6F6C-46DD-B3A2-228CAA9FCC42}"/>
              </a:ext>
            </a:extLst>
          </p:cNvPr>
          <p:cNvSpPr>
            <a:spLocks noGrp="1"/>
          </p:cNvSpPr>
          <p:nvPr>
            <p:ph type="title"/>
          </p:nvPr>
        </p:nvSpPr>
        <p:spPr/>
        <p:txBody>
          <a:bodyPr/>
          <a:lstStyle/>
          <a:p>
            <a:r>
              <a:rPr lang="en-US" b="1" dirty="0"/>
              <a:t>2.Why do some firms abandon their new-issue DRPs?</a:t>
            </a:r>
          </a:p>
        </p:txBody>
      </p:sp>
      <p:sp>
        <p:nvSpPr>
          <p:cNvPr id="3" name="Content Placeholder 2">
            <a:extLst>
              <a:ext uri="{FF2B5EF4-FFF2-40B4-BE49-F238E27FC236}">
                <a16:creationId xmlns:a16="http://schemas.microsoft.com/office/drawing/2014/main" id="{7F0570DA-AD1C-4E77-AC80-FAD979DA0B21}"/>
              </a:ext>
            </a:extLst>
          </p:cNvPr>
          <p:cNvSpPr>
            <a:spLocks noGrp="1"/>
          </p:cNvSpPr>
          <p:nvPr>
            <p:ph idx="1"/>
          </p:nvPr>
        </p:nvSpPr>
        <p:spPr/>
        <p:txBody>
          <a:bodyPr>
            <a:normAutofit fontScale="85000" lnSpcReduction="20000"/>
          </a:bodyPr>
          <a:lstStyle/>
          <a:p>
            <a:r>
              <a:rPr lang="en-US" dirty="0"/>
              <a:t>If firms adopt new-issue DRPs to help finance growth, then firms discontinuing new-issue DRPs are likely to be those that no longer need equity capital in the form of new shares to finance growth. Thus, firms adopting and subsequently discontinuing new-issue DRPs may do so because they no longer derive the benefits they once received by offering these plans. Consequently, no significant differences should exist in past performance, future growth, dividend payout ratios, risk, and leverage between firms discontinuing new-issue DRPs and matching non-DRP firms.</a:t>
            </a:r>
          </a:p>
          <a:p>
            <a:endParaRPr lang="en-US" dirty="0"/>
          </a:p>
          <a:p>
            <a:r>
              <a:rPr lang="en-US" dirty="0"/>
              <a:t>We use the same 3 arguments:</a:t>
            </a:r>
          </a:p>
          <a:p>
            <a:r>
              <a:rPr lang="en-US" dirty="0"/>
              <a:t>1: the better past performance or higher future growth argument, </a:t>
            </a:r>
          </a:p>
          <a:p>
            <a:pPr marL="0" indent="0">
              <a:buNone/>
            </a:pPr>
            <a:endParaRPr lang="en-US" dirty="0"/>
          </a:p>
          <a:p>
            <a:r>
              <a:rPr lang="en-US" dirty="0"/>
              <a:t>2: the capital structure argument</a:t>
            </a:r>
          </a:p>
          <a:p>
            <a:pPr marL="0" indent="0">
              <a:buNone/>
            </a:pPr>
            <a:endParaRPr lang="en-US" dirty="0"/>
          </a:p>
          <a:p>
            <a:r>
              <a:rPr lang="en-US" dirty="0"/>
              <a:t>3: the broadening the shareholder base argument. </a:t>
            </a:r>
          </a:p>
          <a:p>
            <a:endParaRPr lang="en-US" dirty="0"/>
          </a:p>
        </p:txBody>
      </p:sp>
    </p:spTree>
    <p:extLst>
      <p:ext uri="{BB962C8B-B14F-4D97-AF65-F5344CB8AC3E}">
        <p14:creationId xmlns:p14="http://schemas.microsoft.com/office/powerpoint/2010/main" val="404663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83E7-91C5-4340-9F5A-25777625534F}"/>
              </a:ext>
            </a:extLst>
          </p:cNvPr>
          <p:cNvSpPr>
            <a:spLocks noGrp="1"/>
          </p:cNvSpPr>
          <p:nvPr>
            <p:ph type="title"/>
          </p:nvPr>
        </p:nvSpPr>
        <p:spPr/>
        <p:txBody>
          <a:bodyPr/>
          <a:lstStyle/>
          <a:p>
            <a:r>
              <a:rPr lang="en-US" b="1" dirty="0"/>
              <a:t>Hypotheses</a:t>
            </a:r>
            <a:r>
              <a:rPr lang="zh-CN" altLang="en-US" b="1" dirty="0"/>
              <a:t>：</a:t>
            </a:r>
            <a:endParaRPr lang="en-US" dirty="0"/>
          </a:p>
        </p:txBody>
      </p:sp>
      <p:sp>
        <p:nvSpPr>
          <p:cNvPr id="3" name="Content Placeholder 2">
            <a:extLst>
              <a:ext uri="{FF2B5EF4-FFF2-40B4-BE49-F238E27FC236}">
                <a16:creationId xmlns:a16="http://schemas.microsoft.com/office/drawing/2014/main" id="{5D95847D-49A3-4C49-ADED-B94E9466F906}"/>
              </a:ext>
            </a:extLst>
          </p:cNvPr>
          <p:cNvSpPr>
            <a:spLocks noGrp="1"/>
          </p:cNvSpPr>
          <p:nvPr>
            <p:ph idx="1"/>
          </p:nvPr>
        </p:nvSpPr>
        <p:spPr/>
        <p:txBody>
          <a:bodyPr>
            <a:normAutofit/>
          </a:bodyPr>
          <a:lstStyle/>
          <a:p>
            <a:r>
              <a:rPr lang="en-US" b="1" dirty="0"/>
              <a:t>Compared with matching non-DRP firms, firms adopting new-issue DRPs have:</a:t>
            </a:r>
            <a:endParaRPr lang="en-US" dirty="0"/>
          </a:p>
          <a:p>
            <a:r>
              <a:rPr lang="en-US" b="1" dirty="0"/>
              <a:t>H1: better past performance and</a:t>
            </a:r>
            <a:endParaRPr lang="en-US" dirty="0"/>
          </a:p>
          <a:p>
            <a:r>
              <a:rPr lang="en-US" b="1" dirty="0"/>
              <a:t>H2: higher future growth prospects.</a:t>
            </a:r>
            <a:endParaRPr lang="en-US" dirty="0"/>
          </a:p>
          <a:p>
            <a:r>
              <a:rPr lang="en-US" b="1" dirty="0"/>
              <a:t>H3: Compared with matching non-DRP firms, firms adopting new-issue DRPs have higher leverage.</a:t>
            </a:r>
            <a:endParaRPr lang="en-US" dirty="0"/>
          </a:p>
          <a:p>
            <a:r>
              <a:rPr lang="en-US" b="1" dirty="0"/>
              <a:t>H4: Compared with matching non-DRP firms, firms adopting new-issue DRPs have higher</a:t>
            </a:r>
            <a:r>
              <a:rPr lang="en-US" dirty="0"/>
              <a:t> </a:t>
            </a:r>
            <a:r>
              <a:rPr lang="en-US" b="1" dirty="0"/>
              <a:t>institutional holdings.</a:t>
            </a:r>
            <a:endParaRPr lang="en-US" dirty="0"/>
          </a:p>
          <a:p>
            <a:endParaRPr lang="en-US" dirty="0"/>
          </a:p>
        </p:txBody>
      </p:sp>
    </p:spTree>
    <p:extLst>
      <p:ext uri="{BB962C8B-B14F-4D97-AF65-F5344CB8AC3E}">
        <p14:creationId xmlns:p14="http://schemas.microsoft.com/office/powerpoint/2010/main" val="20238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A075-3D8A-48A6-A300-19CE0A94E7B3}"/>
              </a:ext>
            </a:extLst>
          </p:cNvPr>
          <p:cNvSpPr>
            <a:spLocks noGrp="1"/>
          </p:cNvSpPr>
          <p:nvPr>
            <p:ph type="title"/>
          </p:nvPr>
        </p:nvSpPr>
        <p:spPr/>
        <p:txBody>
          <a:bodyPr/>
          <a:lstStyle/>
          <a:p>
            <a:r>
              <a:rPr lang="en-US" b="1" dirty="0"/>
              <a:t>Variables:</a:t>
            </a:r>
          </a:p>
        </p:txBody>
      </p:sp>
      <p:sp>
        <p:nvSpPr>
          <p:cNvPr id="3" name="Content Placeholder 2">
            <a:extLst>
              <a:ext uri="{FF2B5EF4-FFF2-40B4-BE49-F238E27FC236}">
                <a16:creationId xmlns:a16="http://schemas.microsoft.com/office/drawing/2014/main" id="{5A7E8C9C-C91F-49F4-9BFB-64A6A5365BE9}"/>
              </a:ext>
            </a:extLst>
          </p:cNvPr>
          <p:cNvSpPr>
            <a:spLocks noGrp="1"/>
          </p:cNvSpPr>
          <p:nvPr>
            <p:ph idx="1"/>
          </p:nvPr>
        </p:nvSpPr>
        <p:spPr>
          <a:xfrm>
            <a:off x="1103312" y="2052918"/>
            <a:ext cx="10387281" cy="4195481"/>
          </a:xfrm>
        </p:spPr>
        <p:txBody>
          <a:bodyPr/>
          <a:lstStyle/>
          <a:p>
            <a:r>
              <a:rPr lang="en-US" sz="2400" dirty="0"/>
              <a:t>In this study, we use three measures of past performance (</a:t>
            </a:r>
            <a:r>
              <a:rPr lang="en-US" sz="2400" dirty="0" err="1"/>
              <a:t>Pagr</a:t>
            </a:r>
            <a:r>
              <a:rPr lang="en-US" sz="2400" dirty="0"/>
              <a:t>, </a:t>
            </a:r>
            <a:r>
              <a:rPr lang="en-US" sz="2400" dirty="0" err="1"/>
              <a:t>Mkbk</a:t>
            </a:r>
            <a:r>
              <a:rPr lang="en-US" sz="2400" dirty="0"/>
              <a:t>, Arcs), one measure of future growth (</a:t>
            </a:r>
            <a:r>
              <a:rPr lang="en-US" sz="2400" dirty="0" err="1"/>
              <a:t>Fagr</a:t>
            </a:r>
            <a:r>
              <a:rPr lang="en-US" sz="2400" dirty="0"/>
              <a:t>), two measures of risk (</a:t>
            </a:r>
            <a:r>
              <a:rPr lang="en-US" sz="2400" dirty="0" err="1"/>
              <a:t>Covr</a:t>
            </a:r>
            <a:r>
              <a:rPr lang="en-US" sz="2400" dirty="0"/>
              <a:t> and Beta), and one measure each for leverage (Debt), dividend payout ratio (</a:t>
            </a:r>
            <a:r>
              <a:rPr lang="en-US" sz="2400" dirty="0" err="1"/>
              <a:t>Dvpr</a:t>
            </a:r>
            <a:r>
              <a:rPr lang="en-US" sz="2400" dirty="0"/>
              <a:t>), and institutional holding (Inst). In all cases t0 refers to the year in which a firm either adopts or discontinues a new-issue DRP.</a:t>
            </a:r>
          </a:p>
          <a:p>
            <a:endParaRPr lang="en-US" dirty="0"/>
          </a:p>
        </p:txBody>
      </p:sp>
    </p:spTree>
    <p:extLst>
      <p:ext uri="{BB962C8B-B14F-4D97-AF65-F5344CB8AC3E}">
        <p14:creationId xmlns:p14="http://schemas.microsoft.com/office/powerpoint/2010/main" val="29439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97F0-C0A1-4ABD-8FF7-34C69E429262}"/>
              </a:ext>
            </a:extLst>
          </p:cNvPr>
          <p:cNvSpPr>
            <a:spLocks noGrp="1"/>
          </p:cNvSpPr>
          <p:nvPr>
            <p:ph type="title"/>
          </p:nvPr>
        </p:nvSpPr>
        <p:spPr/>
        <p:txBody>
          <a:bodyPr/>
          <a:lstStyle/>
          <a:p>
            <a:r>
              <a:rPr lang="en-US" b="1" dirty="0"/>
              <a:t>Variables:</a:t>
            </a:r>
          </a:p>
        </p:txBody>
      </p:sp>
      <p:sp>
        <p:nvSpPr>
          <p:cNvPr id="3" name="Content Placeholder 2">
            <a:extLst>
              <a:ext uri="{FF2B5EF4-FFF2-40B4-BE49-F238E27FC236}">
                <a16:creationId xmlns:a16="http://schemas.microsoft.com/office/drawing/2014/main" id="{CA466365-238A-4E1F-8532-0C266FB5FAA1}"/>
              </a:ext>
            </a:extLst>
          </p:cNvPr>
          <p:cNvSpPr>
            <a:spLocks noGrp="1"/>
          </p:cNvSpPr>
          <p:nvPr>
            <p:ph idx="1"/>
          </p:nvPr>
        </p:nvSpPr>
        <p:spPr/>
        <p:txBody>
          <a:bodyPr/>
          <a:lstStyle/>
          <a:p>
            <a:r>
              <a:rPr lang="en-US" b="1" dirty="0"/>
              <a:t>Past performance</a:t>
            </a:r>
            <a:endParaRPr lang="en-US" dirty="0"/>
          </a:p>
          <a:p>
            <a:r>
              <a:rPr lang="en-US" dirty="0" err="1"/>
              <a:t>Pagr</a:t>
            </a:r>
            <a:r>
              <a:rPr lang="en-US" dirty="0"/>
              <a:t> = Asset growth from t-3 to t0 years</a:t>
            </a:r>
          </a:p>
          <a:p>
            <a:r>
              <a:rPr lang="en-US" dirty="0" err="1"/>
              <a:t>Mkbk</a:t>
            </a:r>
            <a:r>
              <a:rPr lang="en-US" dirty="0"/>
              <a:t> = Three-year average market-to-book value (t-2, t-1, and t0 years)</a:t>
            </a:r>
          </a:p>
          <a:p>
            <a:r>
              <a:rPr lang="en-US" dirty="0"/>
              <a:t>Arcs = Average return on a firm’s common stock over t-280 to t-30 days</a:t>
            </a:r>
          </a:p>
          <a:p>
            <a:pPr marL="0" indent="0">
              <a:buNone/>
            </a:pPr>
            <a:endParaRPr lang="en-US" dirty="0"/>
          </a:p>
          <a:p>
            <a:r>
              <a:rPr lang="en-US" b="1" dirty="0"/>
              <a:t>Future growth</a:t>
            </a:r>
            <a:endParaRPr lang="en-US" dirty="0"/>
          </a:p>
          <a:p>
            <a:r>
              <a:rPr lang="en-US" dirty="0" err="1"/>
              <a:t>Fagr</a:t>
            </a:r>
            <a:r>
              <a:rPr lang="en-US" dirty="0"/>
              <a:t> = Asset growth from t0 to t+3 years</a:t>
            </a:r>
          </a:p>
          <a:p>
            <a:endParaRPr lang="en-US" dirty="0"/>
          </a:p>
        </p:txBody>
      </p:sp>
    </p:spTree>
    <p:extLst>
      <p:ext uri="{BB962C8B-B14F-4D97-AF65-F5344CB8AC3E}">
        <p14:creationId xmlns:p14="http://schemas.microsoft.com/office/powerpoint/2010/main" val="1157539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503</TotalTime>
  <Words>1714</Words>
  <Application>Microsoft Office PowerPoint</Application>
  <PresentationFormat>Widescreen</PresentationFormat>
  <Paragraphs>131</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宋体</vt:lpstr>
      <vt:lpstr>Arial</vt:lpstr>
      <vt:lpstr>Calibri</vt:lpstr>
      <vt:lpstr>Century Gothic</vt:lpstr>
      <vt:lpstr>Wingdings</vt:lpstr>
      <vt:lpstr>Wingdings 3</vt:lpstr>
      <vt:lpstr>Ion</vt:lpstr>
      <vt:lpstr>Why Firms Adopt and Discontinue New-Issue Dividend Reinvestment Plans</vt:lpstr>
      <vt:lpstr>Dividend Reinvestment Plan</vt:lpstr>
      <vt:lpstr>Raising Equity Through DRPs Versus Underwriters</vt:lpstr>
      <vt:lpstr>Questions</vt:lpstr>
      <vt:lpstr>1.Why firms adopt new-issue DRPs</vt:lpstr>
      <vt:lpstr>2.Why do some firms abandon their new-issue DRPs?</vt:lpstr>
      <vt:lpstr>Hypotheses：</vt:lpstr>
      <vt:lpstr>Variables:</vt:lpstr>
      <vt:lpstr>Variables:</vt:lpstr>
      <vt:lpstr>Variables:</vt:lpstr>
      <vt:lpstr>Predicted Sign of the difference between the 9 variables among the two kind of firm</vt:lpstr>
      <vt:lpstr>Data:</vt:lpstr>
      <vt:lpstr>Statistical Procedures</vt:lpstr>
      <vt:lpstr>One tail t-test on SUBSET 1:</vt:lpstr>
      <vt:lpstr>Logistic regression analysis on SUBSET 1:</vt:lpstr>
      <vt:lpstr>Two tail t-test on SUBSET 2:</vt:lpstr>
      <vt:lpstr>Conclusions on Subset 1</vt:lpstr>
      <vt:lpstr>Conclusions on Subset 2</vt:lpstr>
      <vt:lpstr>Summary and Conclusions</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Firms Adopt and Discontinue New-Issue Dividend Reinvestment Plans</dc:title>
  <dc:creator>Zhang, Yang</dc:creator>
  <cp:lastModifiedBy>Zhang, Yang</cp:lastModifiedBy>
  <cp:revision>39</cp:revision>
  <dcterms:created xsi:type="dcterms:W3CDTF">2017-09-27T03:45:08Z</dcterms:created>
  <dcterms:modified xsi:type="dcterms:W3CDTF">2017-10-05T21:00:18Z</dcterms:modified>
</cp:coreProperties>
</file>